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2" r:id="rId3"/>
    <p:sldId id="257" r:id="rId4"/>
    <p:sldId id="258" r:id="rId5"/>
    <p:sldId id="273" r:id="rId6"/>
    <p:sldId id="274" r:id="rId7"/>
    <p:sldId id="275" r:id="rId8"/>
    <p:sldId id="262" r:id="rId9"/>
    <p:sldId id="270" r:id="rId10"/>
    <p:sldId id="259" r:id="rId11"/>
    <p:sldId id="271" r:id="rId12"/>
    <p:sldId id="260" r:id="rId13"/>
    <p:sldId id="261" r:id="rId14"/>
    <p:sldId id="263" r:id="rId15"/>
    <p:sldId id="264" r:id="rId16"/>
    <p:sldId id="265" r:id="rId17"/>
    <p:sldId id="266" r:id="rId18"/>
    <p:sldId id="276" r:id="rId19"/>
    <p:sldId id="277" r:id="rId20"/>
    <p:sldId id="267" r:id="rId21"/>
    <p:sldId id="268" r:id="rId22"/>
    <p:sldId id="269" r:id="rId23"/>
  </p:sldIdLst>
  <p:sldSz cx="18288000" cy="10287000"/>
  <p:notesSz cx="6858000" cy="9144000"/>
  <p:embeddedFontLst>
    <p:embeddedFont>
      <p:font typeface="Amasis MT Pro Black" panose="02040A04050005020304" pitchFamily="18" charset="0"/>
      <p:bold r:id="rId24"/>
      <p:boldItalic r:id="rId25"/>
    </p:embeddedFont>
    <p:embeddedFont>
      <p:font typeface="Gabriola" panose="04040605051002020D02" pitchFamily="82" charset="0"/>
      <p:regular r:id="rId26"/>
    </p:embeddedFont>
    <p:embeddedFont>
      <p:font typeface="Old English Text MT" panose="03040902040508030806" pitchFamily="66" charset="0"/>
      <p:regular r:id="rId27"/>
    </p:embeddedFont>
    <p:embeddedFont>
      <p:font typeface="STHupo" panose="02010800040101010101" pitchFamily="2" charset="-122"/>
      <p:regular r:id="rId28"/>
    </p:embeddedFont>
    <p:embeddedFont>
      <p:font typeface="Telegraf" panose="020B0604020202020204" charset="0"/>
      <p:regular r:id="rId29"/>
    </p:embeddedFont>
    <p:embeddedFont>
      <p:font typeface="Telegraf Bold" panose="020B0604020202020204" charset="0"/>
      <p:regular r:id="rId30"/>
    </p:embeddedFont>
    <p:embeddedFont>
      <p:font typeface="Touvlo" panose="020B0604020202020204" charset="0"/>
      <p:regular r:id="rId31"/>
    </p:embeddedFont>
    <p:embeddedFont>
      <p:font typeface="Touvlo Bold" panose="020B0604020202020204" charset="0"/>
      <p:regular r:id="rId32"/>
    </p:embeddedFont>
    <p:embeddedFont>
      <p:font typeface="TT Octosquares Compresse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CC3300"/>
    <a:srgbClr val="00FF00"/>
    <a:srgbClr val="FF0000"/>
    <a:srgbClr val="FFFF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6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14-Sep-25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14-Sep-25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14-Sep-25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14-Sep-25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14-Sep-25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14-Sep-25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14-Sep-25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14-Sep-25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Freeform 3"/>
          <p:cNvSpPr/>
          <p:nvPr/>
        </p:nvSpPr>
        <p:spPr>
          <a:xfrm>
            <a:off x="11113775" y="879937"/>
            <a:ext cx="7453924" cy="9407063"/>
          </a:xfrm>
          <a:custGeom>
            <a:avLst/>
            <a:gdLst/>
            <a:ahLst/>
            <a:cxnLst/>
            <a:rect l="l" t="t" r="r" b="b"/>
            <a:pathLst>
              <a:path w="7453924" h="9407063">
                <a:moveTo>
                  <a:pt x="0" y="0"/>
                </a:moveTo>
                <a:lnTo>
                  <a:pt x="7453924" y="0"/>
                </a:lnTo>
                <a:lnTo>
                  <a:pt x="7453924" y="9407063"/>
                </a:lnTo>
                <a:lnTo>
                  <a:pt x="0" y="9407063"/>
                </a:lnTo>
                <a:lnTo>
                  <a:pt x="0" y="0"/>
                </a:lnTo>
                <a:close/>
              </a:path>
            </a:pathLst>
          </a:custGeom>
          <a:blipFill>
            <a:blip r:embed="rId3"/>
            <a:stretch>
              <a:fillRect l="-146518" t="-3109" r="-13735"/>
            </a:stretch>
          </a:blipFill>
        </p:spPr>
        <p:txBody>
          <a:bodyPr/>
          <a:lstStyle/>
          <a:p>
            <a:endParaRPr lang="en-US"/>
          </a:p>
        </p:txBody>
      </p:sp>
      <p:sp>
        <p:nvSpPr>
          <p:cNvPr id="4" name="TextBox 4"/>
          <p:cNvSpPr txBox="1"/>
          <p:nvPr/>
        </p:nvSpPr>
        <p:spPr>
          <a:xfrm>
            <a:off x="0" y="536229"/>
            <a:ext cx="18288000" cy="1461939"/>
          </a:xfrm>
          <a:prstGeom prst="rect">
            <a:avLst/>
          </a:prstGeom>
          <a:effectLst>
            <a:glow rad="228600">
              <a:schemeClr val="accent1">
                <a:satMod val="175000"/>
                <a:alpha val="40000"/>
              </a:schemeClr>
            </a:glow>
          </a:effectLst>
        </p:spPr>
        <p:txBody>
          <a:bodyPr wrap="square" lIns="0" tIns="0" rIns="0" bIns="0" rtlCol="0" anchor="t">
            <a:spAutoFit/>
          </a:bodyPr>
          <a:lstStyle/>
          <a:p>
            <a:pPr algn="ctr">
              <a:lnSpc>
                <a:spcPts val="11392"/>
              </a:lnSpc>
            </a:pPr>
            <a:r>
              <a:rPr lang="en-US" sz="9573" u="sng" dirty="0">
                <a:solidFill>
                  <a:srgbClr val="0066FF"/>
                </a:solidFill>
                <a:latin typeface="STHupo" panose="02010800040101010101" pitchFamily="2" charset="-122"/>
                <a:ea typeface="STHupo" panose="02010800040101010101" pitchFamily="2" charset="-122"/>
                <a:cs typeface="Telegraf"/>
                <a:sym typeface="Telegraf"/>
              </a:rPr>
              <a:t>AI vs Human Tweets</a:t>
            </a:r>
          </a:p>
        </p:txBody>
      </p:sp>
      <p:sp>
        <p:nvSpPr>
          <p:cNvPr id="5" name="TextBox 5"/>
          <p:cNvSpPr txBox="1"/>
          <p:nvPr/>
        </p:nvSpPr>
        <p:spPr>
          <a:xfrm>
            <a:off x="4648200" y="2417426"/>
            <a:ext cx="8724900" cy="458523"/>
          </a:xfrm>
          <a:prstGeom prst="rect">
            <a:avLst/>
          </a:prstGeom>
        </p:spPr>
        <p:txBody>
          <a:bodyPr wrap="square" lIns="0" tIns="0" rIns="0" bIns="0" rtlCol="0" anchor="t">
            <a:spAutoFit/>
          </a:bodyPr>
          <a:lstStyle/>
          <a:p>
            <a:pPr algn="ctr">
              <a:lnSpc>
                <a:spcPts val="3474"/>
              </a:lnSpc>
              <a:spcBef>
                <a:spcPct val="0"/>
              </a:spcBef>
            </a:pPr>
            <a:r>
              <a:rPr lang="en-US" sz="3600" dirty="0">
                <a:solidFill>
                  <a:srgbClr val="0066FF"/>
                </a:solidFill>
                <a:latin typeface="Amasis MT Pro Black" panose="020F0502020204030204" pitchFamily="18" charset="0"/>
                <a:ea typeface="STHupo" panose="02010800040101010101" pitchFamily="2" charset="-122"/>
                <a:cs typeface="Telegraf"/>
                <a:sym typeface="Telegraf"/>
              </a:rPr>
              <a:t>Using TF-IDF + Logistic Regression</a:t>
            </a:r>
          </a:p>
        </p:txBody>
      </p:sp>
      <p:grpSp>
        <p:nvGrpSpPr>
          <p:cNvPr id="9" name="Group 9"/>
          <p:cNvGrpSpPr/>
          <p:nvPr/>
        </p:nvGrpSpPr>
        <p:grpSpPr>
          <a:xfrm>
            <a:off x="3765779" y="7022128"/>
            <a:ext cx="6826021" cy="1403519"/>
            <a:chOff x="-1248528" y="-338536"/>
            <a:chExt cx="6738066" cy="1871360"/>
          </a:xfrm>
        </p:grpSpPr>
        <p:sp>
          <p:nvSpPr>
            <p:cNvPr id="10" name="TextBox 10"/>
            <p:cNvSpPr txBox="1"/>
            <p:nvPr/>
          </p:nvSpPr>
          <p:spPr>
            <a:xfrm>
              <a:off x="1701060" y="-262540"/>
              <a:ext cx="3788478" cy="1795364"/>
            </a:xfrm>
            <a:prstGeom prst="rect">
              <a:avLst/>
            </a:prstGeom>
          </p:spPr>
          <p:txBody>
            <a:bodyPr lIns="0" tIns="0" rIns="0" bIns="0" rtlCol="0" anchor="t">
              <a:spAutoFit/>
            </a:bodyPr>
            <a:lstStyle/>
            <a:p>
              <a:pPr marL="0" lvl="0" indent="0" algn="l">
                <a:lnSpc>
                  <a:spcPts val="3456"/>
                </a:lnSpc>
                <a:spcBef>
                  <a:spcPct val="0"/>
                </a:spcBef>
              </a:pPr>
              <a:r>
                <a:rPr lang="en-US" sz="3200" dirty="0">
                  <a:solidFill>
                    <a:srgbClr val="FFFFFF"/>
                  </a:solidFill>
                  <a:latin typeface="STHupo" panose="02010800040101010101" pitchFamily="2" charset="-122"/>
                  <a:ea typeface="STHupo" panose="02010800040101010101" pitchFamily="2" charset="-122"/>
                  <a:cs typeface="Touvlo"/>
                  <a:sym typeface="Touvlo"/>
                </a:rPr>
                <a:t>UMESH D.K</a:t>
              </a:r>
            </a:p>
            <a:p>
              <a:pPr marL="0" lvl="0" indent="0" algn="l">
                <a:lnSpc>
                  <a:spcPts val="3456"/>
                </a:lnSpc>
                <a:spcBef>
                  <a:spcPct val="0"/>
                </a:spcBef>
              </a:pPr>
              <a:r>
                <a:rPr lang="en-US" sz="3200" dirty="0">
                  <a:solidFill>
                    <a:srgbClr val="FFFFFF"/>
                  </a:solidFill>
                  <a:latin typeface="STHupo" panose="02010800040101010101" pitchFamily="2" charset="-122"/>
                  <a:ea typeface="STHupo" panose="02010800040101010101" pitchFamily="2" charset="-122"/>
                  <a:cs typeface="Touvlo"/>
                  <a:sym typeface="Touvlo"/>
                </a:rPr>
                <a:t>           &amp;</a:t>
              </a:r>
            </a:p>
            <a:p>
              <a:pPr marL="0" lvl="0" indent="0" algn="l">
                <a:lnSpc>
                  <a:spcPts val="3456"/>
                </a:lnSpc>
                <a:spcBef>
                  <a:spcPct val="0"/>
                </a:spcBef>
              </a:pPr>
              <a:r>
                <a:rPr lang="en-US" sz="3200" dirty="0">
                  <a:solidFill>
                    <a:srgbClr val="FFFFFF"/>
                  </a:solidFill>
                  <a:latin typeface="STHupo" panose="02010800040101010101" pitchFamily="2" charset="-122"/>
                  <a:ea typeface="STHupo" panose="02010800040101010101" pitchFamily="2" charset="-122"/>
                  <a:cs typeface="Touvlo"/>
                  <a:sym typeface="Touvlo"/>
                </a:rPr>
                <a:t>MY CLASSMATES</a:t>
              </a:r>
            </a:p>
          </p:txBody>
        </p:sp>
        <p:sp>
          <p:nvSpPr>
            <p:cNvPr id="11" name="TextBox 11"/>
            <p:cNvSpPr txBox="1"/>
            <p:nvPr/>
          </p:nvSpPr>
          <p:spPr>
            <a:xfrm>
              <a:off x="-1248528" y="-338536"/>
              <a:ext cx="3788478" cy="649751"/>
            </a:xfrm>
            <a:prstGeom prst="rect">
              <a:avLst/>
            </a:prstGeom>
          </p:spPr>
          <p:txBody>
            <a:bodyPr lIns="0" tIns="0" rIns="0" bIns="0" rtlCol="0" anchor="t">
              <a:spAutoFit/>
            </a:bodyPr>
            <a:lstStyle/>
            <a:p>
              <a:pPr marL="0" lvl="0" indent="0" algn="l">
                <a:lnSpc>
                  <a:spcPts val="3780"/>
                </a:lnSpc>
                <a:spcBef>
                  <a:spcPct val="0"/>
                </a:spcBef>
              </a:pPr>
              <a:r>
                <a:rPr lang="en-US" sz="3200" dirty="0">
                  <a:solidFill>
                    <a:srgbClr val="FFFFFF"/>
                  </a:solidFill>
                  <a:latin typeface="STHupo" panose="02010800040101010101" pitchFamily="2" charset="-122"/>
                  <a:ea typeface="STHupo" panose="02010800040101010101" pitchFamily="2" charset="-122"/>
                  <a:cs typeface="Proxima Nova Condensed"/>
                  <a:sym typeface="Proxima Nova Condensed"/>
                </a:rPr>
                <a:t>PRESENTED TO :</a:t>
              </a:r>
            </a:p>
          </p:txBody>
        </p:sp>
      </p:grpSp>
      <p:grpSp>
        <p:nvGrpSpPr>
          <p:cNvPr id="12" name="Group 12"/>
          <p:cNvGrpSpPr/>
          <p:nvPr/>
        </p:nvGrpSpPr>
        <p:grpSpPr>
          <a:xfrm>
            <a:off x="879759" y="3708727"/>
            <a:ext cx="7180762" cy="1874740"/>
            <a:chOff x="848212" y="-51101"/>
            <a:chExt cx="9574352" cy="2499655"/>
          </a:xfrm>
        </p:grpSpPr>
        <p:sp>
          <p:nvSpPr>
            <p:cNvPr id="13" name="TextBox 13"/>
            <p:cNvSpPr txBox="1"/>
            <p:nvPr/>
          </p:nvSpPr>
          <p:spPr>
            <a:xfrm>
              <a:off x="4696240" y="74484"/>
              <a:ext cx="5726324" cy="2374070"/>
            </a:xfrm>
            <a:prstGeom prst="rect">
              <a:avLst/>
            </a:prstGeom>
          </p:spPr>
          <p:txBody>
            <a:bodyPr wrap="square" lIns="0" tIns="0" rIns="0" bIns="0" rtlCol="0" anchor="t">
              <a:spAutoFit/>
            </a:bodyPr>
            <a:lstStyle/>
            <a:p>
              <a:pPr algn="l">
                <a:lnSpc>
                  <a:spcPts val="3456"/>
                </a:lnSpc>
              </a:pPr>
              <a:r>
                <a:rPr lang="en-US" sz="3200" dirty="0">
                  <a:solidFill>
                    <a:srgbClr val="FFFFFF"/>
                  </a:solidFill>
                  <a:latin typeface="STHupo" panose="020B0503020204020204" pitchFamily="2" charset="-122"/>
                  <a:ea typeface="STHupo" panose="020B0503020204020204" pitchFamily="2" charset="-122"/>
                  <a:cs typeface="Touvlo"/>
                  <a:sym typeface="Touvlo"/>
                </a:rPr>
                <a:t>DHANANJAY K.N</a:t>
              </a:r>
            </a:p>
            <a:p>
              <a:pPr algn="l">
                <a:lnSpc>
                  <a:spcPts val="3456"/>
                </a:lnSpc>
              </a:pPr>
              <a:r>
                <a:rPr lang="en-US" sz="3200" dirty="0">
                  <a:solidFill>
                    <a:srgbClr val="FFFFFF"/>
                  </a:solidFill>
                  <a:latin typeface="STHupo" panose="020B0503020204020204" pitchFamily="2" charset="-122"/>
                  <a:ea typeface="STHupo" panose="020B0503020204020204" pitchFamily="2" charset="-122"/>
                  <a:cs typeface="Touvlo"/>
                  <a:sym typeface="Touvlo"/>
                </a:rPr>
                <a:t>MADAN R</a:t>
              </a:r>
            </a:p>
            <a:p>
              <a:pPr algn="l">
                <a:lnSpc>
                  <a:spcPts val="3456"/>
                </a:lnSpc>
              </a:pPr>
              <a:r>
                <a:rPr lang="en-US" sz="3200" dirty="0">
                  <a:solidFill>
                    <a:srgbClr val="FFFFFF"/>
                  </a:solidFill>
                  <a:latin typeface="STHupo" panose="020B0503020204020204" pitchFamily="2" charset="-122"/>
                  <a:ea typeface="STHupo" panose="020B0503020204020204" pitchFamily="2" charset="-122"/>
                  <a:cs typeface="Touvlo"/>
                  <a:sym typeface="Touvlo"/>
                </a:rPr>
                <a:t>GURUKIRAN J.S</a:t>
              </a:r>
            </a:p>
            <a:p>
              <a:pPr marL="0" lvl="0" indent="0" algn="l">
                <a:lnSpc>
                  <a:spcPts val="3456"/>
                </a:lnSpc>
                <a:spcBef>
                  <a:spcPct val="0"/>
                </a:spcBef>
              </a:pPr>
              <a:r>
                <a:rPr lang="en-US" sz="3200" dirty="0">
                  <a:solidFill>
                    <a:srgbClr val="FFFFFF"/>
                  </a:solidFill>
                  <a:latin typeface="STHupo" panose="020B0503020204020204" pitchFamily="2" charset="-122"/>
                  <a:ea typeface="STHupo" panose="020B0503020204020204" pitchFamily="2" charset="-122"/>
                  <a:cs typeface="Touvlo"/>
                  <a:sym typeface="Touvlo"/>
                </a:rPr>
                <a:t>RAKESH S</a:t>
              </a:r>
            </a:p>
          </p:txBody>
        </p:sp>
        <p:sp>
          <p:nvSpPr>
            <p:cNvPr id="14" name="TextBox 14"/>
            <p:cNvSpPr txBox="1"/>
            <p:nvPr/>
          </p:nvSpPr>
          <p:spPr>
            <a:xfrm>
              <a:off x="848212" y="-51101"/>
              <a:ext cx="3848028" cy="649751"/>
            </a:xfrm>
            <a:prstGeom prst="rect">
              <a:avLst/>
            </a:prstGeom>
          </p:spPr>
          <p:txBody>
            <a:bodyPr lIns="0" tIns="0" rIns="0" bIns="0" rtlCol="0" anchor="t">
              <a:spAutoFit/>
            </a:bodyPr>
            <a:lstStyle/>
            <a:p>
              <a:pPr marL="0" lvl="0" indent="0" algn="l">
                <a:lnSpc>
                  <a:spcPts val="3780"/>
                </a:lnSpc>
                <a:spcBef>
                  <a:spcPct val="0"/>
                </a:spcBef>
              </a:pPr>
              <a:r>
                <a:rPr lang="en-US" sz="3200" dirty="0">
                  <a:solidFill>
                    <a:srgbClr val="FFFFFF"/>
                  </a:solidFill>
                  <a:latin typeface="STHupo" panose="02010800040101010101" pitchFamily="2" charset="-122"/>
                  <a:ea typeface="STHupo" panose="02010800040101010101" pitchFamily="2" charset="-122"/>
                  <a:cs typeface="Proxima Nova Condensed"/>
                  <a:sym typeface="Proxima Nova Condensed"/>
                </a:rPr>
                <a:t>PRESENTED BY : </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out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Horizontal)">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out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a:grpSpLocks noChangeAspect="1"/>
          </p:cNvGrpSpPr>
          <p:nvPr/>
        </p:nvGrpSpPr>
        <p:grpSpPr>
          <a:xfrm>
            <a:off x="0" y="0"/>
            <a:ext cx="6858000" cy="10287000"/>
            <a:chOff x="0" y="0"/>
            <a:chExt cx="9144000" cy="13716000"/>
          </a:xfrm>
        </p:grpSpPr>
        <p:sp>
          <p:nvSpPr>
            <p:cNvPr id="4" name="Freeform 4"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txBody>
            <a:bodyPr/>
            <a:lstStyle/>
            <a:p>
              <a:endParaRPr lang="en-US"/>
            </a:p>
          </p:txBody>
        </p:sp>
      </p:grpSp>
      <p:sp>
        <p:nvSpPr>
          <p:cNvPr id="5" name="TextBox 5"/>
          <p:cNvSpPr txBox="1"/>
          <p:nvPr/>
        </p:nvSpPr>
        <p:spPr>
          <a:xfrm>
            <a:off x="154319" y="217746"/>
            <a:ext cx="18133681" cy="1536183"/>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Dataset</a:t>
            </a:r>
          </a:p>
        </p:txBody>
      </p:sp>
      <p:sp>
        <p:nvSpPr>
          <p:cNvPr id="6" name="TextBox 6"/>
          <p:cNvSpPr txBox="1"/>
          <p:nvPr/>
        </p:nvSpPr>
        <p:spPr>
          <a:xfrm>
            <a:off x="6858000" y="1767710"/>
            <a:ext cx="13461697" cy="5496633"/>
          </a:xfrm>
          <a:prstGeom prst="rect">
            <a:avLst/>
          </a:prstGeom>
        </p:spPr>
        <p:txBody>
          <a:bodyPr lIns="0" tIns="0" rIns="0" bIns="0" rtlCol="0" anchor="t">
            <a:spAutoFit/>
          </a:bodyPr>
          <a:lstStyle/>
          <a:p>
            <a:pPr algn="just">
              <a:lnSpc>
                <a:spcPts val="4759"/>
              </a:lnSpc>
            </a:pPr>
            <a:r>
              <a:rPr lang="en-US" sz="3399" b="1" dirty="0">
                <a:solidFill>
                  <a:srgbClr val="FFFF00"/>
                </a:solidFill>
                <a:latin typeface="Touvlo Bold"/>
                <a:ea typeface="Touvlo Bold"/>
                <a:cs typeface="Touvlo Bold"/>
                <a:sym typeface="Touvlo Bold"/>
              </a:rPr>
              <a:t>Dataset </a:t>
            </a:r>
            <a:r>
              <a:rPr lang="en-US" sz="3399" b="1" dirty="0">
                <a:solidFill>
                  <a:srgbClr val="FFFFFF"/>
                </a:solidFill>
                <a:latin typeface="Touvlo Bold"/>
                <a:ea typeface="Touvlo Bold"/>
                <a:cs typeface="Touvlo Bold"/>
                <a:sym typeface="Touvlo Bold"/>
              </a:rPr>
              <a:t>: </a:t>
            </a:r>
            <a:r>
              <a:rPr lang="en-US" sz="3399" b="1" dirty="0" err="1">
                <a:solidFill>
                  <a:srgbClr val="00FF00"/>
                </a:solidFill>
                <a:latin typeface="Touvlo Bold"/>
                <a:ea typeface="Touvlo Bold"/>
                <a:cs typeface="Touvlo Bold"/>
                <a:sym typeface="Touvlo Bold"/>
              </a:rPr>
              <a:t>TweepFake</a:t>
            </a:r>
            <a:r>
              <a:rPr lang="en-US" sz="3399" b="1" dirty="0">
                <a:solidFill>
                  <a:srgbClr val="FFFFFF"/>
                </a:solidFill>
                <a:latin typeface="Touvlo Bold"/>
                <a:ea typeface="Touvlo Bold"/>
                <a:cs typeface="Touvlo Bold"/>
                <a:sym typeface="Touvlo Bold"/>
              </a:rPr>
              <a:t> </a:t>
            </a:r>
            <a:r>
              <a:rPr lang="en-US" sz="3399" b="1" dirty="0">
                <a:solidFill>
                  <a:srgbClr val="FF0000"/>
                </a:solidFill>
                <a:latin typeface="Touvlo Bold"/>
                <a:ea typeface="Touvlo Bold"/>
                <a:cs typeface="Touvlo Bold"/>
                <a:sym typeface="Touvlo Bold"/>
              </a:rPr>
              <a:t>(Kaggle).</a:t>
            </a:r>
          </a:p>
          <a:p>
            <a:pPr algn="just">
              <a:lnSpc>
                <a:spcPts val="4759"/>
              </a:lnSpc>
            </a:pPr>
            <a:endParaRPr lang="en-US" sz="3399" b="1" dirty="0">
              <a:solidFill>
                <a:srgbClr val="FFFFFF"/>
              </a:solidFill>
              <a:latin typeface="Touvlo Bold"/>
              <a:ea typeface="Touvlo Bold"/>
              <a:cs typeface="Touvlo Bold"/>
              <a:sym typeface="Touvlo Bold"/>
            </a:endParaRPr>
          </a:p>
          <a:p>
            <a:pPr algn="just">
              <a:lnSpc>
                <a:spcPts val="4759"/>
              </a:lnSpc>
            </a:pPr>
            <a:r>
              <a:rPr lang="en-US" sz="3600" b="1" u="sng" dirty="0">
                <a:solidFill>
                  <a:srgbClr val="FFFFFF"/>
                </a:solidFill>
                <a:latin typeface="Touvlo Bold"/>
                <a:ea typeface="Touvlo Bold"/>
                <a:cs typeface="Touvlo Bold"/>
                <a:sym typeface="Touvlo Bold"/>
              </a:rPr>
              <a:t>Important columns </a:t>
            </a:r>
            <a:r>
              <a:rPr lang="en-US" sz="3600" b="1" dirty="0">
                <a:solidFill>
                  <a:srgbClr val="FFFF00"/>
                </a:solidFill>
                <a:latin typeface="Touvlo Bold"/>
                <a:ea typeface="Touvlo Bold"/>
                <a:cs typeface="Touvlo Bold"/>
                <a:sym typeface="Touvlo Bold"/>
              </a:rPr>
              <a:t>:</a:t>
            </a:r>
          </a:p>
          <a:p>
            <a:pPr algn="just">
              <a:lnSpc>
                <a:spcPts val="4759"/>
              </a:lnSpc>
            </a:pPr>
            <a:r>
              <a:rPr lang="en-US" sz="3399" b="1" dirty="0">
                <a:solidFill>
                  <a:srgbClr val="FFFFFF"/>
                </a:solidFill>
                <a:latin typeface="Touvlo Bold"/>
                <a:ea typeface="Touvlo Bold"/>
                <a:cs typeface="Touvlo Bold"/>
                <a:sym typeface="Touvlo Bold"/>
              </a:rPr>
              <a:t>• </a:t>
            </a:r>
            <a:r>
              <a:rPr lang="en-US" sz="3399" b="1" dirty="0">
                <a:solidFill>
                  <a:srgbClr val="FFFF00"/>
                </a:solidFill>
                <a:latin typeface="Touvlo Bold"/>
                <a:ea typeface="Touvlo Bold"/>
                <a:cs typeface="Touvlo Bold"/>
                <a:sym typeface="Touvlo Bold"/>
              </a:rPr>
              <a:t>text</a:t>
            </a:r>
            <a:r>
              <a:rPr lang="en-US" sz="3399" b="1" dirty="0">
                <a:solidFill>
                  <a:srgbClr val="FFFFFF"/>
                </a:solidFill>
                <a:latin typeface="Touvlo Bold"/>
                <a:ea typeface="Touvlo Bold"/>
                <a:cs typeface="Touvlo Bold"/>
                <a:sym typeface="Touvlo Bold"/>
              </a:rPr>
              <a:t> </a:t>
            </a:r>
            <a:r>
              <a:rPr lang="en-US" sz="3399" b="1" dirty="0">
                <a:solidFill>
                  <a:srgbClr val="FF0000"/>
                </a:solidFill>
                <a:latin typeface="Touvlo Bold"/>
                <a:ea typeface="Touvlo Bold"/>
                <a:cs typeface="Touvlo Bold"/>
                <a:sym typeface="Touvlo Bold"/>
              </a:rPr>
              <a:t>→</a:t>
            </a:r>
            <a:r>
              <a:rPr lang="en-US" sz="3399" b="1" dirty="0">
                <a:solidFill>
                  <a:srgbClr val="FFFFFF"/>
                </a:solidFill>
                <a:latin typeface="Touvlo Bold"/>
                <a:ea typeface="Touvlo Bold"/>
                <a:cs typeface="Touvlo Bold"/>
                <a:sym typeface="Touvlo Bold"/>
              </a:rPr>
              <a:t> </a:t>
            </a:r>
            <a:r>
              <a:rPr lang="en-US" sz="3399" b="1" dirty="0">
                <a:solidFill>
                  <a:srgbClr val="00FF00"/>
                </a:solidFill>
                <a:latin typeface="Touvlo Bold"/>
                <a:ea typeface="Touvlo Bold"/>
                <a:cs typeface="Touvlo Bold"/>
                <a:sym typeface="Touvlo Bold"/>
              </a:rPr>
              <a:t>the tweet itself</a:t>
            </a:r>
          </a:p>
          <a:p>
            <a:pPr algn="just">
              <a:lnSpc>
                <a:spcPts val="4759"/>
              </a:lnSpc>
            </a:pPr>
            <a:r>
              <a:rPr lang="en-US" sz="3399" b="1" dirty="0">
                <a:solidFill>
                  <a:srgbClr val="FFFFFF"/>
                </a:solidFill>
                <a:latin typeface="Touvlo Bold"/>
                <a:ea typeface="Touvlo Bold"/>
                <a:cs typeface="Touvlo Bold"/>
                <a:sym typeface="Touvlo Bold"/>
              </a:rPr>
              <a:t>• </a:t>
            </a:r>
            <a:r>
              <a:rPr lang="en-US" sz="3399" b="1" dirty="0" err="1">
                <a:solidFill>
                  <a:srgbClr val="FFFF00"/>
                </a:solidFill>
                <a:latin typeface="Touvlo Bold"/>
                <a:ea typeface="Touvlo Bold"/>
                <a:cs typeface="Touvlo Bold"/>
                <a:sym typeface="Touvlo Bold"/>
              </a:rPr>
              <a:t>class_type</a:t>
            </a:r>
            <a:r>
              <a:rPr lang="en-US" sz="3399" b="1" dirty="0">
                <a:solidFill>
                  <a:srgbClr val="FFFF00"/>
                </a:solidFill>
                <a:latin typeface="Touvlo Bold"/>
                <a:ea typeface="Touvlo Bold"/>
                <a:cs typeface="Touvlo Bold"/>
                <a:sym typeface="Touvlo Bold"/>
              </a:rPr>
              <a:t> </a:t>
            </a:r>
            <a:r>
              <a:rPr lang="en-US" sz="3399" b="1" dirty="0">
                <a:solidFill>
                  <a:srgbClr val="FF0000"/>
                </a:solidFill>
                <a:latin typeface="Touvlo Bold"/>
                <a:ea typeface="Touvlo Bold"/>
                <a:cs typeface="Touvlo Bold"/>
                <a:sym typeface="Touvlo Bold"/>
              </a:rPr>
              <a:t>→</a:t>
            </a:r>
            <a:r>
              <a:rPr lang="en-US" sz="3399" b="1" dirty="0">
                <a:solidFill>
                  <a:srgbClr val="FFFFFF"/>
                </a:solidFill>
                <a:latin typeface="Touvlo Bold"/>
                <a:ea typeface="Touvlo Bold"/>
                <a:cs typeface="Touvlo Bold"/>
                <a:sym typeface="Touvlo Bold"/>
              </a:rPr>
              <a:t> </a:t>
            </a:r>
            <a:r>
              <a:rPr lang="en-US" sz="3399" b="1" dirty="0">
                <a:solidFill>
                  <a:srgbClr val="00FF00"/>
                </a:solidFill>
                <a:latin typeface="Touvlo Bold"/>
                <a:ea typeface="Touvlo Bold"/>
                <a:cs typeface="Touvlo Bold"/>
                <a:sym typeface="Touvlo Bold"/>
              </a:rPr>
              <a:t>(Human, GPT2, RNN, etc.)</a:t>
            </a:r>
          </a:p>
          <a:p>
            <a:pPr algn="just">
              <a:lnSpc>
                <a:spcPts val="4759"/>
              </a:lnSpc>
            </a:pPr>
            <a:r>
              <a:rPr lang="en-US" sz="3399" b="1" dirty="0">
                <a:solidFill>
                  <a:srgbClr val="FFFFFF"/>
                </a:solidFill>
                <a:latin typeface="Touvlo Bold"/>
                <a:ea typeface="Touvlo Bold"/>
                <a:cs typeface="Touvlo Bold"/>
                <a:sym typeface="Touvlo Bold"/>
              </a:rPr>
              <a:t>• </a:t>
            </a:r>
            <a:r>
              <a:rPr lang="en-US" sz="3399" b="1" dirty="0" err="1">
                <a:solidFill>
                  <a:srgbClr val="FFFF00"/>
                </a:solidFill>
                <a:latin typeface="Touvlo Bold"/>
                <a:ea typeface="Touvlo Bold"/>
                <a:cs typeface="Touvlo Bold"/>
                <a:sym typeface="Touvlo Bold"/>
              </a:rPr>
              <a:t>account.type</a:t>
            </a:r>
            <a:r>
              <a:rPr lang="en-US" sz="3399" b="1" dirty="0">
                <a:solidFill>
                  <a:srgbClr val="FFFF00"/>
                </a:solidFill>
                <a:latin typeface="Touvlo Bold"/>
                <a:ea typeface="Touvlo Bold"/>
                <a:cs typeface="Touvlo Bold"/>
                <a:sym typeface="Touvlo Bold"/>
              </a:rPr>
              <a:t> </a:t>
            </a:r>
            <a:r>
              <a:rPr lang="en-US" sz="3399" b="1" dirty="0">
                <a:solidFill>
                  <a:srgbClr val="FF0000"/>
                </a:solidFill>
                <a:latin typeface="Touvlo Bold"/>
                <a:ea typeface="Touvlo Bold"/>
                <a:cs typeface="Touvlo Bold"/>
                <a:sym typeface="Touvlo Bold"/>
              </a:rPr>
              <a:t>→ </a:t>
            </a:r>
            <a:r>
              <a:rPr lang="en-US" sz="3399" b="1" dirty="0">
                <a:solidFill>
                  <a:srgbClr val="00FF00"/>
                </a:solidFill>
                <a:latin typeface="Touvlo Bold"/>
                <a:ea typeface="Touvlo Bold"/>
                <a:cs typeface="Touvlo Bold"/>
                <a:sym typeface="Touvlo Bold"/>
              </a:rPr>
              <a:t>target</a:t>
            </a:r>
            <a:r>
              <a:rPr lang="en-US" sz="3399" b="1" dirty="0">
                <a:solidFill>
                  <a:srgbClr val="FFFFFF"/>
                </a:solidFill>
                <a:latin typeface="Touvlo Bold"/>
                <a:ea typeface="Touvlo Bold"/>
                <a:cs typeface="Touvlo Bold"/>
                <a:sym typeface="Touvlo Bold"/>
              </a:rPr>
              <a:t> </a:t>
            </a:r>
            <a:r>
              <a:rPr lang="en-US" sz="3399" b="1" dirty="0">
                <a:solidFill>
                  <a:srgbClr val="00FF00"/>
                </a:solidFill>
                <a:latin typeface="Touvlo Bold"/>
                <a:ea typeface="Touvlo Bold"/>
                <a:cs typeface="Touvlo Bold"/>
                <a:sym typeface="Touvlo Bold"/>
              </a:rPr>
              <a:t>Human / Bot</a:t>
            </a:r>
            <a:endParaRPr lang="en-US" sz="3399" b="1" dirty="0">
              <a:solidFill>
                <a:srgbClr val="FFFFFF"/>
              </a:solidFill>
              <a:latin typeface="Touvlo Bold"/>
              <a:ea typeface="Touvlo Bold"/>
              <a:cs typeface="Touvlo Bold"/>
              <a:sym typeface="Touvlo Bold"/>
            </a:endParaRPr>
          </a:p>
          <a:p>
            <a:pPr algn="just">
              <a:lnSpc>
                <a:spcPts val="4759"/>
              </a:lnSpc>
            </a:pPr>
            <a:endParaRPr lang="en-US" sz="3399" b="1" dirty="0">
              <a:solidFill>
                <a:srgbClr val="00FF00"/>
              </a:solidFill>
              <a:latin typeface="Touvlo Bold"/>
              <a:ea typeface="Touvlo Bold"/>
              <a:cs typeface="Touvlo Bold"/>
              <a:sym typeface="Touvlo Bold"/>
            </a:endParaRPr>
          </a:p>
          <a:p>
            <a:pPr algn="just">
              <a:lnSpc>
                <a:spcPts val="4759"/>
              </a:lnSpc>
            </a:pPr>
            <a:r>
              <a:rPr lang="en-US" sz="3399" b="1" dirty="0">
                <a:solidFill>
                  <a:srgbClr val="FFFFFF"/>
                </a:solidFill>
                <a:latin typeface="Touvlo Bold"/>
                <a:ea typeface="Touvlo Bold"/>
                <a:cs typeface="Touvlo Bold"/>
                <a:sym typeface="Touvlo Bold"/>
              </a:rPr>
              <a:t>Features :  </a:t>
            </a:r>
            <a:r>
              <a:rPr lang="en-US" sz="3399" b="1" dirty="0">
                <a:solidFill>
                  <a:srgbClr val="0066FF"/>
                </a:solidFill>
                <a:latin typeface="Touvlo Bold"/>
                <a:ea typeface="Touvlo Bold"/>
                <a:cs typeface="Touvlo Bold"/>
                <a:sym typeface="Touvlo Bold"/>
              </a:rPr>
              <a:t>text</a:t>
            </a:r>
            <a:r>
              <a:rPr lang="en-US" sz="3399" b="1" dirty="0">
                <a:solidFill>
                  <a:srgbClr val="FFFFFF"/>
                </a:solidFill>
                <a:latin typeface="Touvlo Bold"/>
                <a:ea typeface="Touvlo Bold"/>
                <a:cs typeface="Touvlo Bold"/>
                <a:sym typeface="Touvlo Bold"/>
              </a:rPr>
              <a:t> </a:t>
            </a:r>
          </a:p>
          <a:p>
            <a:pPr algn="just">
              <a:lnSpc>
                <a:spcPts val="4759"/>
              </a:lnSpc>
            </a:pPr>
            <a:r>
              <a:rPr lang="en-US" sz="3399" b="1" dirty="0">
                <a:solidFill>
                  <a:srgbClr val="FFFFFF"/>
                </a:solidFill>
                <a:latin typeface="Touvlo Bold"/>
                <a:ea typeface="Touvlo Bold"/>
                <a:cs typeface="Touvlo Bold"/>
                <a:sym typeface="Touvlo Bold"/>
              </a:rPr>
              <a:t>Label : </a:t>
            </a:r>
            <a:r>
              <a:rPr lang="en-US" sz="3399" b="1" dirty="0" err="1">
                <a:solidFill>
                  <a:srgbClr val="0066FF"/>
                </a:solidFill>
                <a:latin typeface="Touvlo Bold"/>
                <a:ea typeface="Touvlo Bold"/>
                <a:cs typeface="Touvlo Bold"/>
                <a:sym typeface="Touvlo Bold"/>
              </a:rPr>
              <a:t>account.type</a:t>
            </a:r>
            <a:r>
              <a:rPr lang="en-US" sz="3399" b="1" dirty="0">
                <a:solidFill>
                  <a:srgbClr val="0066FF"/>
                </a:solidFill>
                <a:latin typeface="Touvlo Bold"/>
                <a:ea typeface="Touvlo Bold"/>
                <a:cs typeface="Touvlo Bold"/>
                <a:sym typeface="Touvlo Bold"/>
              </a:rPr>
              <a:t> </a:t>
            </a:r>
          </a:p>
        </p:txBody>
      </p:sp>
      <p:sp>
        <p:nvSpPr>
          <p:cNvPr id="7" name="TextBox 7"/>
          <p:cNvSpPr txBox="1"/>
          <p:nvPr/>
        </p:nvSpPr>
        <p:spPr>
          <a:xfrm>
            <a:off x="0" y="7663798"/>
            <a:ext cx="17739017" cy="1368255"/>
          </a:xfrm>
          <a:prstGeom prst="rect">
            <a:avLst/>
          </a:prstGeom>
        </p:spPr>
        <p:txBody>
          <a:bodyPr lIns="0" tIns="0" rIns="0" bIns="0" rtlCol="0" anchor="t">
            <a:spAutoFit/>
          </a:bodyPr>
          <a:lstStyle/>
          <a:p>
            <a:pPr algn="ctr">
              <a:lnSpc>
                <a:spcPts val="3646"/>
              </a:lnSpc>
              <a:spcBef>
                <a:spcPct val="0"/>
              </a:spcBef>
            </a:pPr>
            <a:r>
              <a:rPr lang="en-US" sz="2604" b="1" dirty="0">
                <a:solidFill>
                  <a:srgbClr val="00FF00"/>
                </a:solidFill>
                <a:latin typeface="Touvlo Bold"/>
                <a:ea typeface="Touvlo Bold"/>
                <a:cs typeface="Touvlo Bold"/>
                <a:sym typeface="Touvlo Bold"/>
              </a:rPr>
              <a:t>We used a dataset called </a:t>
            </a:r>
            <a:r>
              <a:rPr lang="en-US" sz="2604" b="1" dirty="0" err="1">
                <a:solidFill>
                  <a:srgbClr val="00FF00"/>
                </a:solidFill>
                <a:latin typeface="Touvlo Bold"/>
                <a:ea typeface="Touvlo Bold"/>
                <a:cs typeface="Touvlo Bold"/>
                <a:sym typeface="Touvlo Bold"/>
              </a:rPr>
              <a:t>TweepFake</a:t>
            </a:r>
            <a:r>
              <a:rPr lang="en-US" sz="2604" b="1" dirty="0">
                <a:solidFill>
                  <a:srgbClr val="00FF00"/>
                </a:solidFill>
                <a:latin typeface="Touvlo Bold"/>
                <a:ea typeface="Touvlo Bold"/>
                <a:cs typeface="Touvlo Bold"/>
                <a:sym typeface="Touvlo Bold"/>
              </a:rPr>
              <a:t> from Kaggle. It contains tweets, info about the account type, and whether the tweet was human or AI-generated. Our input was the tweet text and account type, and the output label was the class type.</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4C4A83-CD4B-C5D6-F5CE-0FC9E40F8859}"/>
              </a:ext>
            </a:extLst>
          </p:cNvPr>
          <p:cNvPicPr>
            <a:picLocks noChangeAspect="1"/>
          </p:cNvPicPr>
          <p:nvPr/>
        </p:nvPicPr>
        <p:blipFill>
          <a:blip r:embed="rId2"/>
          <a:stretch>
            <a:fillRect/>
          </a:stretch>
        </p:blipFill>
        <p:spPr>
          <a:xfrm>
            <a:off x="0" y="-133447"/>
            <a:ext cx="18288000" cy="10420447"/>
          </a:xfrm>
          <a:prstGeom prst="rect">
            <a:avLst/>
          </a:prstGeom>
        </p:spPr>
      </p:pic>
    </p:spTree>
    <p:extLst>
      <p:ext uri="{BB962C8B-B14F-4D97-AF65-F5344CB8AC3E}">
        <p14:creationId xmlns:p14="http://schemas.microsoft.com/office/powerpoint/2010/main" val="29212025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2649200" y="0"/>
            <a:ext cx="5638800" cy="10175807"/>
          </a:xfrm>
          <a:custGeom>
            <a:avLst/>
            <a:gdLst/>
            <a:ahLst/>
            <a:cxnLst/>
            <a:rect l="l" t="t" r="r" b="b"/>
            <a:pathLst>
              <a:path w="6421282" h="10175807">
                <a:moveTo>
                  <a:pt x="0" y="0"/>
                </a:moveTo>
                <a:lnTo>
                  <a:pt x="6421281" y="0"/>
                </a:lnTo>
                <a:lnTo>
                  <a:pt x="6421281" y="10175807"/>
                </a:lnTo>
                <a:lnTo>
                  <a:pt x="0" y="10175807"/>
                </a:lnTo>
                <a:lnTo>
                  <a:pt x="0" y="0"/>
                </a:lnTo>
                <a:close/>
              </a:path>
            </a:pathLst>
          </a:custGeom>
          <a:blipFill>
            <a:blip r:embed="rId3"/>
            <a:stretch>
              <a:fillRect l="-30675" r="-25690"/>
            </a:stretch>
          </a:blipFill>
        </p:spPr>
        <p:txBody>
          <a:bodyPr/>
          <a:lstStyle/>
          <a:p>
            <a:endParaRPr lang="en-US" dirty="0"/>
          </a:p>
        </p:txBody>
      </p:sp>
      <p:sp>
        <p:nvSpPr>
          <p:cNvPr id="4" name="TextBox 4"/>
          <p:cNvSpPr txBox="1"/>
          <p:nvPr/>
        </p:nvSpPr>
        <p:spPr>
          <a:xfrm>
            <a:off x="0" y="76697"/>
            <a:ext cx="18288000" cy="1536183"/>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Preprocessing</a:t>
            </a:r>
          </a:p>
        </p:txBody>
      </p:sp>
      <p:sp>
        <p:nvSpPr>
          <p:cNvPr id="5" name="TextBox 5"/>
          <p:cNvSpPr txBox="1"/>
          <p:nvPr/>
        </p:nvSpPr>
        <p:spPr>
          <a:xfrm>
            <a:off x="1028700" y="2738832"/>
            <a:ext cx="10996509" cy="3636848"/>
          </a:xfrm>
          <a:prstGeom prst="rect">
            <a:avLst/>
          </a:prstGeom>
        </p:spPr>
        <p:txBody>
          <a:bodyPr lIns="0" tIns="0" rIns="0" bIns="0" rtlCol="0" anchor="t">
            <a:spAutoFit/>
          </a:bodyPr>
          <a:lstStyle/>
          <a:p>
            <a:pPr marL="741866" lvl="1" indent="-370933" algn="l">
              <a:lnSpc>
                <a:spcPts val="4810"/>
              </a:lnSpc>
              <a:buFont typeface="Arial"/>
              <a:buChar char="•"/>
            </a:pPr>
            <a:r>
              <a:rPr lang="en-US" sz="3436" dirty="0">
                <a:solidFill>
                  <a:srgbClr val="FFFFFF"/>
                </a:solidFill>
                <a:latin typeface="Touvlo"/>
                <a:ea typeface="Touvlo"/>
                <a:cs typeface="Touvlo"/>
                <a:sym typeface="Touvlo"/>
              </a:rPr>
              <a:t>Removed unnecessary columns.</a:t>
            </a:r>
          </a:p>
          <a:p>
            <a:pPr marL="741866" lvl="1" indent="-370933" algn="l">
              <a:lnSpc>
                <a:spcPts val="4810"/>
              </a:lnSpc>
              <a:buFont typeface="Arial"/>
              <a:buChar char="•"/>
            </a:pPr>
            <a:r>
              <a:rPr lang="en-US" sz="3436" dirty="0">
                <a:solidFill>
                  <a:srgbClr val="FF0000"/>
                </a:solidFill>
                <a:latin typeface="Touvlo"/>
                <a:ea typeface="Touvlo"/>
                <a:cs typeface="Touvlo"/>
                <a:sym typeface="Touvlo"/>
              </a:rPr>
              <a:t>Converted </a:t>
            </a:r>
            <a:r>
              <a:rPr lang="en-US" sz="3436" dirty="0" err="1">
                <a:solidFill>
                  <a:srgbClr val="FF0000"/>
                </a:solidFill>
                <a:latin typeface="Touvlo"/>
                <a:ea typeface="Touvlo"/>
                <a:cs typeface="Touvlo"/>
                <a:sym typeface="Touvlo"/>
              </a:rPr>
              <a:t>account.type</a:t>
            </a:r>
            <a:r>
              <a:rPr lang="en-US" sz="3436" dirty="0">
                <a:solidFill>
                  <a:srgbClr val="FF0000"/>
                </a:solidFill>
                <a:latin typeface="Touvlo"/>
                <a:ea typeface="Touvlo"/>
                <a:cs typeface="Touvlo"/>
                <a:sym typeface="Touvlo"/>
              </a:rPr>
              <a:t> into numbers (Human=0, Bot=1).</a:t>
            </a:r>
          </a:p>
          <a:p>
            <a:pPr marL="741866" lvl="1" indent="-370933" algn="l">
              <a:lnSpc>
                <a:spcPts val="4810"/>
              </a:lnSpc>
              <a:buFont typeface="Arial"/>
              <a:buChar char="•"/>
            </a:pPr>
            <a:r>
              <a:rPr lang="en-US" sz="3436" dirty="0">
                <a:solidFill>
                  <a:srgbClr val="FFFFFF"/>
                </a:solidFill>
                <a:latin typeface="Touvlo"/>
                <a:ea typeface="Touvlo"/>
                <a:cs typeface="Touvlo"/>
                <a:sym typeface="Touvlo"/>
              </a:rPr>
              <a:t>Used </a:t>
            </a:r>
            <a:r>
              <a:rPr lang="en-US" sz="3436" dirty="0">
                <a:solidFill>
                  <a:srgbClr val="00FF00"/>
                </a:solidFill>
                <a:latin typeface="Touvlo"/>
                <a:ea typeface="Touvlo"/>
                <a:cs typeface="Touvlo"/>
                <a:sym typeface="Touvlo"/>
              </a:rPr>
              <a:t>TF-IDF</a:t>
            </a:r>
            <a:r>
              <a:rPr lang="en-US" sz="3436" dirty="0">
                <a:solidFill>
                  <a:srgbClr val="FFFFFF"/>
                </a:solidFill>
                <a:latin typeface="Touvlo"/>
                <a:ea typeface="Touvlo"/>
                <a:cs typeface="Touvlo"/>
                <a:sym typeface="Touvlo"/>
              </a:rPr>
              <a:t> </a:t>
            </a:r>
            <a:r>
              <a:rPr lang="en-US" sz="3436" dirty="0">
                <a:solidFill>
                  <a:srgbClr val="00FF00"/>
                </a:solidFill>
                <a:latin typeface="Touvlo"/>
                <a:ea typeface="Touvlo"/>
                <a:cs typeface="Touvlo"/>
                <a:sym typeface="Touvlo"/>
              </a:rPr>
              <a:t>to convert text into numbers </a:t>
            </a:r>
            <a:r>
              <a:rPr lang="en-US" sz="3436" dirty="0">
                <a:solidFill>
                  <a:srgbClr val="FFFFFF"/>
                </a:solidFill>
                <a:latin typeface="Touvlo"/>
                <a:ea typeface="Touvlo"/>
                <a:cs typeface="Touvlo"/>
                <a:sym typeface="Touvlo"/>
              </a:rPr>
              <a:t>(max 5000 words, bigrams).</a:t>
            </a:r>
          </a:p>
          <a:p>
            <a:pPr marL="741866" lvl="1" indent="-370933" algn="l">
              <a:lnSpc>
                <a:spcPts val="4810"/>
              </a:lnSpc>
              <a:buFont typeface="Arial"/>
              <a:buChar char="•"/>
            </a:pPr>
            <a:r>
              <a:rPr lang="en-US" sz="3436" dirty="0">
                <a:solidFill>
                  <a:srgbClr val="FFFFFF"/>
                </a:solidFill>
                <a:latin typeface="Touvlo"/>
                <a:ea typeface="Touvlo"/>
                <a:cs typeface="Touvlo"/>
                <a:sym typeface="Touvlo"/>
              </a:rPr>
              <a:t>Combined text features with account type.</a:t>
            </a:r>
          </a:p>
        </p:txBody>
      </p:sp>
      <p:sp>
        <p:nvSpPr>
          <p:cNvPr id="6" name="TextBox 6"/>
          <p:cNvSpPr txBox="1"/>
          <p:nvPr/>
        </p:nvSpPr>
        <p:spPr>
          <a:xfrm>
            <a:off x="1025457" y="7048500"/>
            <a:ext cx="10794704" cy="2223109"/>
          </a:xfrm>
          <a:prstGeom prst="rect">
            <a:avLst/>
          </a:prstGeom>
        </p:spPr>
        <p:txBody>
          <a:bodyPr lIns="0" tIns="0" rIns="0" bIns="0" rtlCol="0" anchor="t">
            <a:spAutoFit/>
          </a:bodyPr>
          <a:lstStyle/>
          <a:p>
            <a:pPr algn="ctr">
              <a:lnSpc>
                <a:spcPts val="3456"/>
              </a:lnSpc>
              <a:spcBef>
                <a:spcPct val="0"/>
              </a:spcBef>
            </a:pPr>
            <a:r>
              <a:rPr lang="en-US" sz="2800" dirty="0">
                <a:solidFill>
                  <a:srgbClr val="FFFFFF"/>
                </a:solidFill>
                <a:latin typeface="Touvlo"/>
                <a:ea typeface="Touvlo"/>
                <a:cs typeface="Touvlo"/>
                <a:sym typeface="Touvlo"/>
              </a:rPr>
              <a:t>Since machine learning can’t work with raw text, we had to process it. We cleaned the data, converted account type into numbers, and applied TF-IDF — which basically turns text into numeric features. Then we combined text and account info together.</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5" name="TextBox 5"/>
          <p:cNvSpPr txBox="1"/>
          <p:nvPr/>
        </p:nvSpPr>
        <p:spPr>
          <a:xfrm>
            <a:off x="0" y="0"/>
            <a:ext cx="18288000" cy="1461939"/>
          </a:xfrm>
          <a:prstGeom prst="rect">
            <a:avLst/>
          </a:prstGeom>
        </p:spPr>
        <p:txBody>
          <a:bodyPr lIns="0" tIns="0" rIns="0" bIns="0" rtlCol="0" anchor="t">
            <a:spAutoFit/>
          </a:bodyPr>
          <a:lstStyle/>
          <a:p>
            <a:pPr algn="ctr">
              <a:lnSpc>
                <a:spcPts val="11392"/>
              </a:lnSpc>
            </a:pPr>
            <a:r>
              <a:rPr lang="en-US" sz="9573" dirty="0">
                <a:solidFill>
                  <a:srgbClr val="FFFFFF"/>
                </a:solidFill>
                <a:latin typeface="Gabriola" panose="04040605051002020D02" pitchFamily="82" charset="0"/>
                <a:ea typeface="Telegraf"/>
                <a:cs typeface="Telegraf"/>
                <a:sym typeface="Telegraf"/>
              </a:rPr>
              <a:t>GRAPHS</a:t>
            </a:r>
          </a:p>
        </p:txBody>
      </p:sp>
      <p:pic>
        <p:nvPicPr>
          <p:cNvPr id="7" name="Picture 6" descr="A pie chart with numbers and text&#10;&#10;AI-generated content may be incorrect.">
            <a:extLst>
              <a:ext uri="{FF2B5EF4-FFF2-40B4-BE49-F238E27FC236}">
                <a16:creationId xmlns:a16="http://schemas.microsoft.com/office/drawing/2014/main" id="{2617E1CD-FC55-2446-3F31-F09E3716B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03" y="2334328"/>
            <a:ext cx="7557029" cy="7775720"/>
          </a:xfrm>
          <a:prstGeom prst="rect">
            <a:avLst/>
          </a:prstGeom>
        </p:spPr>
      </p:pic>
      <p:pic>
        <p:nvPicPr>
          <p:cNvPr id="9" name="Picture 8" descr="A blue bar graph with white text&#10;&#10;AI-generated content may be incorrect.">
            <a:extLst>
              <a:ext uri="{FF2B5EF4-FFF2-40B4-BE49-F238E27FC236}">
                <a16:creationId xmlns:a16="http://schemas.microsoft.com/office/drawing/2014/main" id="{3F80EC62-BD0D-05AF-C012-605DDB2DC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5703" y="2334328"/>
            <a:ext cx="10049207" cy="7795986"/>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86"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028700" y="430228"/>
            <a:ext cx="15415738" cy="1751834"/>
          </a:xfrm>
          <a:prstGeom prst="rect">
            <a:avLst/>
          </a:prstGeom>
        </p:spPr>
        <p:txBody>
          <a:bodyPr lIns="0" tIns="0" rIns="0" bIns="0" rtlCol="0" anchor="t">
            <a:spAutoFit/>
          </a:bodyPr>
          <a:lstStyle/>
          <a:p>
            <a:pPr algn="ctr">
              <a:lnSpc>
                <a:spcPts val="13594"/>
              </a:lnSpc>
            </a:pPr>
            <a:r>
              <a:rPr lang="en-US" sz="9573" spc="-67">
                <a:solidFill>
                  <a:srgbClr val="FFFFFF"/>
                </a:solidFill>
                <a:latin typeface="Telegraf"/>
                <a:ea typeface="Telegraf"/>
                <a:cs typeface="Telegraf"/>
                <a:sym typeface="Telegraf"/>
              </a:rPr>
              <a:t>Model</a:t>
            </a:r>
          </a:p>
        </p:txBody>
      </p:sp>
      <p:sp>
        <p:nvSpPr>
          <p:cNvPr id="4" name="TextBox 4"/>
          <p:cNvSpPr txBox="1"/>
          <p:nvPr/>
        </p:nvSpPr>
        <p:spPr>
          <a:xfrm>
            <a:off x="0" y="2679285"/>
            <a:ext cx="15173650" cy="2205732"/>
          </a:xfrm>
          <a:prstGeom prst="rect">
            <a:avLst/>
          </a:prstGeom>
        </p:spPr>
        <p:txBody>
          <a:bodyPr lIns="0" tIns="0" rIns="0" bIns="0" rtlCol="0" anchor="t">
            <a:spAutoFit/>
          </a:bodyPr>
          <a:lstStyle/>
          <a:p>
            <a:pPr marL="787793" lvl="1" indent="-393896" algn="l">
              <a:lnSpc>
                <a:spcPts val="4342"/>
              </a:lnSpc>
              <a:buFont typeface="Arial"/>
              <a:buChar char="•"/>
            </a:pPr>
            <a:r>
              <a:rPr lang="en-US" sz="3648" b="1" dirty="0">
                <a:solidFill>
                  <a:srgbClr val="FFFFFF"/>
                </a:solidFill>
                <a:latin typeface="Telegraf Bold"/>
                <a:ea typeface="Telegraf Bold"/>
                <a:cs typeface="Telegraf Bold"/>
                <a:sym typeface="Telegraf Bold"/>
              </a:rPr>
              <a:t>Model: </a:t>
            </a:r>
            <a:r>
              <a:rPr lang="en-US" sz="3648" b="1" dirty="0">
                <a:solidFill>
                  <a:srgbClr val="FFFF00"/>
                </a:solidFill>
                <a:latin typeface="Telegraf Bold"/>
                <a:ea typeface="Telegraf Bold"/>
                <a:cs typeface="Telegraf Bold"/>
                <a:sym typeface="Telegraf Bold"/>
              </a:rPr>
              <a:t>Logistic Regression</a:t>
            </a:r>
          </a:p>
          <a:p>
            <a:pPr marL="787793" lvl="1" indent="-393896" algn="l">
              <a:lnSpc>
                <a:spcPts val="4342"/>
              </a:lnSpc>
              <a:buFont typeface="Arial"/>
              <a:buChar char="•"/>
            </a:pPr>
            <a:r>
              <a:rPr lang="en-US" sz="3648" b="1" dirty="0">
                <a:solidFill>
                  <a:srgbClr val="FFFFFF"/>
                </a:solidFill>
                <a:latin typeface="Telegraf Bold"/>
                <a:ea typeface="Telegraf Bold"/>
                <a:cs typeface="Telegraf Bold"/>
                <a:sym typeface="Telegraf Bold"/>
              </a:rPr>
              <a:t>Good for classification problems</a:t>
            </a:r>
          </a:p>
          <a:p>
            <a:pPr marL="787793" lvl="1" indent="-393896" algn="l">
              <a:lnSpc>
                <a:spcPts val="4342"/>
              </a:lnSpc>
              <a:buFont typeface="Arial"/>
              <a:buChar char="•"/>
            </a:pPr>
            <a:r>
              <a:rPr lang="en-US" sz="3648" b="1" dirty="0">
                <a:solidFill>
                  <a:srgbClr val="FFFFFF"/>
                </a:solidFill>
                <a:latin typeface="Telegraf Bold"/>
                <a:ea typeface="Telegraf Bold"/>
                <a:cs typeface="Telegraf Bold"/>
                <a:sym typeface="Telegraf Bold"/>
              </a:rPr>
              <a:t>Finds the best boundary between categories</a:t>
            </a:r>
          </a:p>
          <a:p>
            <a:pPr marL="787793" lvl="1" indent="-393896" algn="l">
              <a:lnSpc>
                <a:spcPts val="4342"/>
              </a:lnSpc>
              <a:buFont typeface="Arial"/>
              <a:buChar char="•"/>
            </a:pPr>
            <a:r>
              <a:rPr lang="en-US" sz="3648" b="1" dirty="0">
                <a:solidFill>
                  <a:srgbClr val="FFFFFF"/>
                </a:solidFill>
                <a:latin typeface="Telegraf Bold"/>
                <a:ea typeface="Telegraf Bold"/>
                <a:cs typeface="Telegraf Bold"/>
                <a:sym typeface="Telegraf Bold"/>
              </a:rPr>
              <a:t>Max Iterations: 300 (enough time to </a:t>
            </a:r>
            <a:r>
              <a:rPr lang="en-US" sz="3648" b="1">
                <a:solidFill>
                  <a:srgbClr val="FFFFFF"/>
                </a:solidFill>
                <a:latin typeface="Telegraf Bold"/>
                <a:ea typeface="Telegraf Bold"/>
                <a:cs typeface="Telegraf Bold"/>
                <a:sym typeface="Telegraf Bold"/>
              </a:rPr>
              <a:t>learn)</a:t>
            </a:r>
            <a:endParaRPr lang="en-US" sz="3648" b="1" dirty="0">
              <a:solidFill>
                <a:srgbClr val="FFFFFF"/>
              </a:solidFill>
              <a:latin typeface="Telegraf Bold"/>
              <a:ea typeface="Telegraf Bold"/>
              <a:cs typeface="Telegraf Bold"/>
              <a:sym typeface="Telegraf Bold"/>
            </a:endParaRPr>
          </a:p>
        </p:txBody>
      </p:sp>
      <p:sp>
        <p:nvSpPr>
          <p:cNvPr id="5" name="TextBox 5"/>
          <p:cNvSpPr txBox="1"/>
          <p:nvPr/>
        </p:nvSpPr>
        <p:spPr>
          <a:xfrm>
            <a:off x="177876" y="6783127"/>
            <a:ext cx="18110124" cy="1346522"/>
          </a:xfrm>
          <a:prstGeom prst="rect">
            <a:avLst/>
          </a:prstGeom>
        </p:spPr>
        <p:txBody>
          <a:bodyPr lIns="0" tIns="0" rIns="0" bIns="0" rtlCol="0" anchor="t">
            <a:spAutoFit/>
          </a:bodyPr>
          <a:lstStyle/>
          <a:p>
            <a:pPr algn="ctr">
              <a:lnSpc>
                <a:spcPts val="3473"/>
              </a:lnSpc>
              <a:spcBef>
                <a:spcPct val="0"/>
              </a:spcBef>
            </a:pPr>
            <a:r>
              <a:rPr lang="en-US" sz="3200" dirty="0">
                <a:solidFill>
                  <a:srgbClr val="00FF00"/>
                </a:solidFill>
                <a:latin typeface="Telegraf"/>
                <a:ea typeface="Telegraf"/>
                <a:cs typeface="Telegraf"/>
                <a:sym typeface="Telegraf"/>
              </a:rPr>
              <a:t>We used Logistic Regression because it’s simple and effective for classification. It finds the best boundary between Human and AI tweets. We gave it up to 300 steps to train properly, and used the </a:t>
            </a:r>
            <a:r>
              <a:rPr lang="en-US" sz="3200" dirty="0" err="1">
                <a:solidFill>
                  <a:srgbClr val="00FF00"/>
                </a:solidFill>
                <a:latin typeface="Telegraf"/>
                <a:ea typeface="Telegraf"/>
                <a:cs typeface="Telegraf"/>
                <a:sym typeface="Telegraf"/>
              </a:rPr>
              <a:t>lbfgs</a:t>
            </a:r>
            <a:r>
              <a:rPr lang="en-US" sz="3200" dirty="0">
                <a:solidFill>
                  <a:srgbClr val="00FF00"/>
                </a:solidFill>
                <a:latin typeface="Telegraf"/>
                <a:ea typeface="Telegraf"/>
                <a:cs typeface="Telegraf"/>
                <a:sym typeface="Telegraf"/>
              </a:rPr>
              <a:t> solver, which is efficient for big data and multiclass classification.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028700" y="190500"/>
            <a:ext cx="15415738" cy="1536183"/>
          </a:xfrm>
          <a:prstGeom prst="rect">
            <a:avLst/>
          </a:prstGeom>
        </p:spPr>
        <p:txBody>
          <a:bodyPr lIns="0" tIns="0" rIns="0" bIns="0" rtlCol="0" anchor="t">
            <a:spAutoFit/>
          </a:bodyPr>
          <a:lstStyle/>
          <a:p>
            <a:pPr algn="ctr">
              <a:lnSpc>
                <a:spcPts val="11392"/>
              </a:lnSpc>
            </a:pPr>
            <a:r>
              <a:rPr lang="en-US" sz="9573" dirty="0">
                <a:solidFill>
                  <a:srgbClr val="FFFFFF"/>
                </a:solidFill>
                <a:latin typeface="Telegraf"/>
                <a:ea typeface="Telegraf"/>
                <a:cs typeface="Telegraf"/>
                <a:sym typeface="Telegraf"/>
              </a:rPr>
              <a:t>Results</a:t>
            </a:r>
          </a:p>
        </p:txBody>
      </p:sp>
      <p:sp>
        <p:nvSpPr>
          <p:cNvPr id="4" name="TextBox 4"/>
          <p:cNvSpPr txBox="1"/>
          <p:nvPr/>
        </p:nvSpPr>
        <p:spPr>
          <a:xfrm>
            <a:off x="0" y="2484671"/>
            <a:ext cx="15784210" cy="1938936"/>
          </a:xfrm>
          <a:prstGeom prst="rect">
            <a:avLst/>
          </a:prstGeom>
        </p:spPr>
        <p:txBody>
          <a:bodyPr lIns="0" tIns="0" rIns="0" bIns="0" rtlCol="0" anchor="t">
            <a:spAutoFit/>
          </a:bodyPr>
          <a:lstStyle/>
          <a:p>
            <a:pPr marL="898643" lvl="1" indent="-449322" algn="ctr">
              <a:lnSpc>
                <a:spcPts val="4953"/>
              </a:lnSpc>
              <a:buFont typeface="Arial"/>
              <a:buChar char="•"/>
            </a:pPr>
            <a:r>
              <a:rPr lang="en-US" sz="4162" b="1" dirty="0">
                <a:solidFill>
                  <a:srgbClr val="FFFF00"/>
                </a:solidFill>
                <a:latin typeface="Telegraf Bold"/>
                <a:ea typeface="Telegraf Bold"/>
                <a:cs typeface="Telegraf Bold"/>
                <a:sym typeface="Telegraf Bold"/>
              </a:rPr>
              <a:t>Accuracy</a:t>
            </a:r>
            <a:r>
              <a:rPr lang="en-US" sz="4162" b="1" dirty="0">
                <a:solidFill>
                  <a:srgbClr val="FFFFFF"/>
                </a:solidFill>
                <a:latin typeface="Telegraf Bold"/>
                <a:ea typeface="Telegraf Bold"/>
                <a:cs typeface="Telegraf Bold"/>
                <a:sym typeface="Telegraf Bold"/>
              </a:rPr>
              <a:t>: ~</a:t>
            </a:r>
            <a:r>
              <a:rPr lang="en-US" sz="4162" b="1" dirty="0">
                <a:solidFill>
                  <a:srgbClr val="00FF00"/>
                </a:solidFill>
                <a:latin typeface="Telegraf Bold"/>
                <a:ea typeface="Telegraf Bold"/>
                <a:cs typeface="Telegraf Bold"/>
                <a:sym typeface="Telegraf Bold"/>
              </a:rPr>
              <a:t>76%</a:t>
            </a:r>
          </a:p>
          <a:p>
            <a:pPr marL="898643" lvl="1" indent="-449322" algn="ctr">
              <a:lnSpc>
                <a:spcPts val="4953"/>
              </a:lnSpc>
              <a:buFont typeface="Arial"/>
              <a:buChar char="•"/>
            </a:pPr>
            <a:r>
              <a:rPr lang="en-US" sz="4162" b="1" dirty="0">
                <a:solidFill>
                  <a:srgbClr val="FFFFFF"/>
                </a:solidFill>
                <a:latin typeface="Telegraf Bold"/>
                <a:ea typeface="Telegraf Bold"/>
                <a:cs typeface="Telegraf Bold"/>
                <a:sym typeface="Telegraf Bold"/>
              </a:rPr>
              <a:t>Confusion Matrix → shows correct vs wrong predictions</a:t>
            </a:r>
          </a:p>
          <a:p>
            <a:pPr marL="898643" lvl="1" indent="-449322" algn="ctr">
              <a:lnSpc>
                <a:spcPts val="4953"/>
              </a:lnSpc>
              <a:buFont typeface="Arial"/>
              <a:buChar char="•"/>
            </a:pPr>
            <a:r>
              <a:rPr lang="en-US" sz="4162" b="1" dirty="0">
                <a:solidFill>
                  <a:srgbClr val="FFFFFF"/>
                </a:solidFill>
                <a:latin typeface="Telegraf Bold"/>
                <a:ea typeface="Telegraf Bold"/>
                <a:cs typeface="Telegraf Bold"/>
                <a:sym typeface="Telegraf Bold"/>
              </a:rPr>
              <a:t>Classification Report → precision, recall, F1-score</a:t>
            </a:r>
          </a:p>
        </p:txBody>
      </p:sp>
      <p:sp>
        <p:nvSpPr>
          <p:cNvPr id="5" name="TextBox 5"/>
          <p:cNvSpPr txBox="1"/>
          <p:nvPr/>
        </p:nvSpPr>
        <p:spPr>
          <a:xfrm>
            <a:off x="1028700" y="5863393"/>
            <a:ext cx="16230600" cy="1556521"/>
          </a:xfrm>
          <a:prstGeom prst="rect">
            <a:avLst/>
          </a:prstGeom>
        </p:spPr>
        <p:txBody>
          <a:bodyPr lIns="0" tIns="0" rIns="0" bIns="0" rtlCol="0" anchor="t">
            <a:spAutoFit/>
          </a:bodyPr>
          <a:lstStyle/>
          <a:p>
            <a:pPr algn="ctr">
              <a:lnSpc>
                <a:spcPts val="3997"/>
              </a:lnSpc>
              <a:spcBef>
                <a:spcPct val="0"/>
              </a:spcBef>
            </a:pPr>
            <a:r>
              <a:rPr lang="en-US" sz="4000" dirty="0">
                <a:solidFill>
                  <a:srgbClr val="FFFFFF"/>
                </a:solidFill>
                <a:latin typeface="Telegraf"/>
                <a:ea typeface="Telegraf"/>
                <a:cs typeface="Telegraf"/>
                <a:sym typeface="Telegraf"/>
              </a:rPr>
              <a:t>Our model reached around 76% accuracy, which is very good. The confusion matrix shows where predictions went right or wrong. The classification report gives deeper metrics like precision and recall.</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4" name="TextBox 4"/>
          <p:cNvSpPr txBox="1"/>
          <p:nvPr/>
        </p:nvSpPr>
        <p:spPr>
          <a:xfrm>
            <a:off x="1436131" y="-9804"/>
            <a:ext cx="15415738" cy="1536183"/>
          </a:xfrm>
          <a:prstGeom prst="rect">
            <a:avLst/>
          </a:prstGeom>
        </p:spPr>
        <p:txBody>
          <a:bodyPr lIns="0" tIns="0" rIns="0" bIns="0" rtlCol="0" anchor="t">
            <a:spAutoFit/>
          </a:bodyPr>
          <a:lstStyle/>
          <a:p>
            <a:pPr algn="l">
              <a:lnSpc>
                <a:spcPts val="11392"/>
              </a:lnSpc>
            </a:pPr>
            <a:r>
              <a:rPr lang="en-US" sz="9573" dirty="0">
                <a:solidFill>
                  <a:srgbClr val="FFFFFF"/>
                </a:solidFill>
                <a:latin typeface="Telegraf"/>
                <a:ea typeface="Telegraf"/>
                <a:cs typeface="Telegraf"/>
                <a:sym typeface="Telegraf"/>
              </a:rPr>
              <a:t>Confusion Matrix Heatmap</a:t>
            </a:r>
          </a:p>
        </p:txBody>
      </p:sp>
      <p:sp>
        <p:nvSpPr>
          <p:cNvPr id="5" name="Freeform 3">
            <a:extLst>
              <a:ext uri="{FF2B5EF4-FFF2-40B4-BE49-F238E27FC236}">
                <a16:creationId xmlns:a16="http://schemas.microsoft.com/office/drawing/2014/main" id="{2186C61C-DAF1-BD9C-19C6-9549C09E799D}"/>
              </a:ext>
            </a:extLst>
          </p:cNvPr>
          <p:cNvSpPr/>
          <p:nvPr/>
        </p:nvSpPr>
        <p:spPr>
          <a:xfrm>
            <a:off x="3916045" y="1526379"/>
            <a:ext cx="10455909" cy="8755329"/>
          </a:xfrm>
          <a:custGeom>
            <a:avLst/>
            <a:gdLst/>
            <a:ahLst/>
            <a:cxnLst/>
            <a:rect l="l" t="t" r="r" b="b"/>
            <a:pathLst>
              <a:path w="10455909" h="8755329">
                <a:moveTo>
                  <a:pt x="0" y="0"/>
                </a:moveTo>
                <a:lnTo>
                  <a:pt x="10455909" y="0"/>
                </a:lnTo>
                <a:lnTo>
                  <a:pt x="10455909" y="8755329"/>
                </a:lnTo>
                <a:lnTo>
                  <a:pt x="0" y="8755329"/>
                </a:lnTo>
                <a:lnTo>
                  <a:pt x="0" y="0"/>
                </a:lnTo>
                <a:close/>
              </a:path>
            </a:pathLst>
          </a:custGeom>
          <a:blipFill>
            <a:blip r:embed="rId3"/>
            <a:stretch>
              <a:fillRect/>
            </a:stretch>
          </a:blipFill>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4" name="TextBox 4"/>
          <p:cNvSpPr txBox="1"/>
          <p:nvPr/>
        </p:nvSpPr>
        <p:spPr>
          <a:xfrm>
            <a:off x="1436131" y="-32371"/>
            <a:ext cx="15415738" cy="1536183"/>
          </a:xfrm>
          <a:prstGeom prst="rect">
            <a:avLst/>
          </a:prstGeom>
        </p:spPr>
        <p:txBody>
          <a:bodyPr lIns="0" tIns="0" rIns="0" bIns="0" rtlCol="0" anchor="t">
            <a:spAutoFit/>
          </a:bodyPr>
          <a:lstStyle/>
          <a:p>
            <a:pPr algn="ctr">
              <a:lnSpc>
                <a:spcPts val="11392"/>
              </a:lnSpc>
            </a:pPr>
            <a:r>
              <a:rPr lang="en-US" sz="9573" dirty="0">
                <a:solidFill>
                  <a:srgbClr val="FFFFFF"/>
                </a:solidFill>
                <a:latin typeface="Telegraf"/>
                <a:ea typeface="Telegraf"/>
                <a:cs typeface="Telegraf"/>
                <a:sym typeface="Telegraf"/>
              </a:rPr>
              <a:t>Report Heatmap</a:t>
            </a:r>
          </a:p>
        </p:txBody>
      </p:sp>
      <p:sp>
        <p:nvSpPr>
          <p:cNvPr id="5" name="Freeform 3">
            <a:extLst>
              <a:ext uri="{FF2B5EF4-FFF2-40B4-BE49-F238E27FC236}">
                <a16:creationId xmlns:a16="http://schemas.microsoft.com/office/drawing/2014/main" id="{0AA586FD-FBEF-DC09-5295-6E911BC2FA6E}"/>
              </a:ext>
            </a:extLst>
          </p:cNvPr>
          <p:cNvSpPr/>
          <p:nvPr/>
        </p:nvSpPr>
        <p:spPr>
          <a:xfrm>
            <a:off x="3901751" y="1443122"/>
            <a:ext cx="10484498" cy="8820292"/>
          </a:xfrm>
          <a:custGeom>
            <a:avLst/>
            <a:gdLst/>
            <a:ahLst/>
            <a:cxnLst/>
            <a:rect l="l" t="t" r="r" b="b"/>
            <a:pathLst>
              <a:path w="10484498" h="8820292">
                <a:moveTo>
                  <a:pt x="0" y="0"/>
                </a:moveTo>
                <a:lnTo>
                  <a:pt x="10484498" y="0"/>
                </a:lnTo>
                <a:lnTo>
                  <a:pt x="10484498" y="8820292"/>
                </a:lnTo>
                <a:lnTo>
                  <a:pt x="0" y="8820292"/>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59971D5E-F819-83E2-76FB-35F4B025152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a:extLst>
              <a:ext uri="{FF2B5EF4-FFF2-40B4-BE49-F238E27FC236}">
                <a16:creationId xmlns:a16="http://schemas.microsoft.com/office/drawing/2014/main" id="{FB9F6A5C-4AC3-C9C6-93A1-C51581918ADB}"/>
              </a:ext>
            </a:extLst>
          </p:cNvPr>
          <p:cNvSpPr txBox="1"/>
          <p:nvPr/>
        </p:nvSpPr>
        <p:spPr>
          <a:xfrm>
            <a:off x="1436131" y="-32371"/>
            <a:ext cx="15415738" cy="1536159"/>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Pros &amp; Cons</a:t>
            </a:r>
          </a:p>
        </p:txBody>
      </p:sp>
      <p:sp>
        <p:nvSpPr>
          <p:cNvPr id="4" name="TextBox 4">
            <a:extLst>
              <a:ext uri="{FF2B5EF4-FFF2-40B4-BE49-F238E27FC236}">
                <a16:creationId xmlns:a16="http://schemas.microsoft.com/office/drawing/2014/main" id="{FEF32209-7594-8E6D-54DA-582320CE793E}"/>
              </a:ext>
            </a:extLst>
          </p:cNvPr>
          <p:cNvSpPr txBox="1"/>
          <p:nvPr/>
        </p:nvSpPr>
        <p:spPr>
          <a:xfrm>
            <a:off x="0" y="2679285"/>
            <a:ext cx="18288000" cy="2670745"/>
          </a:xfrm>
          <a:prstGeom prst="rect">
            <a:avLst/>
          </a:prstGeom>
        </p:spPr>
        <p:txBody>
          <a:bodyPr lIns="0" tIns="0" rIns="0" bIns="0" rtlCol="0" anchor="t">
            <a:spAutoFit/>
          </a:bodyPr>
          <a:lstStyle/>
          <a:p>
            <a:pPr marL="636666" lvl="1" indent="-318333" algn="l">
              <a:lnSpc>
                <a:spcPts val="3509"/>
              </a:lnSpc>
              <a:buFont typeface="Arial"/>
              <a:buChar char="•"/>
            </a:pPr>
            <a:r>
              <a:rPr lang="en-US" sz="2948" b="1">
                <a:solidFill>
                  <a:srgbClr val="FFFFFF"/>
                </a:solidFill>
                <a:latin typeface="Telegraf Bold"/>
                <a:ea typeface="Telegraf Bold"/>
                <a:cs typeface="Telegraf Bold"/>
                <a:sym typeface="Telegraf Bold"/>
              </a:rPr>
              <a:t>✅ Pros (Advantages)</a:t>
            </a:r>
          </a:p>
          <a:p>
            <a:pPr marL="636666" lvl="1" indent="-318333" algn="l">
              <a:lnSpc>
                <a:spcPts val="3509"/>
              </a:lnSpc>
              <a:buFont typeface="Arial"/>
              <a:buChar char="•"/>
            </a:pPr>
            <a:r>
              <a:rPr lang="en-US" sz="2948" b="1">
                <a:solidFill>
                  <a:srgbClr val="FFFFFF"/>
                </a:solidFill>
                <a:latin typeface="Telegraf Bold"/>
                <a:ea typeface="Telegraf Bold"/>
                <a:cs typeface="Telegraf Bold"/>
                <a:sym typeface="Telegraf Bold"/>
              </a:rPr>
              <a:t>Simple &amp; Efficient → Uses Logistic Regression with TF-IDF (easy to train and explain).</a:t>
            </a:r>
          </a:p>
          <a:p>
            <a:pPr marL="636666" lvl="1" indent="-318333" algn="l">
              <a:lnSpc>
                <a:spcPts val="3509"/>
              </a:lnSpc>
              <a:buFont typeface="Arial"/>
              <a:buChar char="•"/>
            </a:pPr>
            <a:r>
              <a:rPr lang="en-US" sz="2948" b="1">
                <a:solidFill>
                  <a:srgbClr val="FFFFFF"/>
                </a:solidFill>
                <a:latin typeface="Telegraf Bold"/>
                <a:ea typeface="Telegraf Bold"/>
                <a:cs typeface="Telegraf Bold"/>
                <a:sym typeface="Telegraf Bold"/>
              </a:rPr>
              <a:t>High Accuracy → Reaches ~76% .</a:t>
            </a:r>
          </a:p>
          <a:p>
            <a:pPr marL="636666" lvl="1" indent="-318333" algn="l">
              <a:lnSpc>
                <a:spcPts val="3509"/>
              </a:lnSpc>
              <a:buFont typeface="Arial"/>
              <a:buChar char="•"/>
            </a:pPr>
            <a:r>
              <a:rPr lang="en-US" sz="2948" b="1">
                <a:solidFill>
                  <a:srgbClr val="FFFFFF"/>
                </a:solidFill>
                <a:latin typeface="Telegraf Bold"/>
                <a:ea typeface="Telegraf Bold"/>
                <a:cs typeface="Telegraf Bold"/>
                <a:sym typeface="Telegraf Bold"/>
              </a:rPr>
              <a:t>Practical Use Case → Helps in detecting bots, spam, or misinformation on social media.</a:t>
            </a:r>
          </a:p>
          <a:p>
            <a:pPr marL="636666" lvl="1" indent="-318333" algn="l">
              <a:lnSpc>
                <a:spcPts val="3509"/>
              </a:lnSpc>
              <a:buFont typeface="Arial"/>
              <a:buChar char="•"/>
            </a:pPr>
            <a:r>
              <a:rPr lang="en-US" sz="2948" b="1">
                <a:solidFill>
                  <a:srgbClr val="FFFFFF"/>
                </a:solidFill>
                <a:latin typeface="Telegraf Bold"/>
                <a:ea typeface="Telegraf Bold"/>
                <a:cs typeface="Telegraf Bold"/>
                <a:sym typeface="Telegraf Bold"/>
              </a:rPr>
              <a:t>Extendable → Can add more AI models (GPT, RNN, Others) or advanced algorithms later.</a:t>
            </a:r>
          </a:p>
          <a:p>
            <a:pPr marL="636666" lvl="1" indent="-318333" algn="l">
              <a:lnSpc>
                <a:spcPts val="3509"/>
              </a:lnSpc>
              <a:buFont typeface="Arial"/>
              <a:buChar char="•"/>
            </a:pPr>
            <a:r>
              <a:rPr lang="en-US" sz="2948" b="1">
                <a:solidFill>
                  <a:srgbClr val="FFFFFF"/>
                </a:solidFill>
                <a:latin typeface="Telegraf Bold"/>
                <a:ea typeface="Telegraf Bold"/>
                <a:cs typeface="Telegraf Bold"/>
                <a:sym typeface="Telegraf Bold"/>
              </a:rPr>
              <a:t>Feedback Loop → Model can learn from mistakes and improve over time.</a:t>
            </a:r>
          </a:p>
        </p:txBody>
      </p:sp>
      <p:sp>
        <p:nvSpPr>
          <p:cNvPr id="5" name="TextBox 5">
            <a:extLst>
              <a:ext uri="{FF2B5EF4-FFF2-40B4-BE49-F238E27FC236}">
                <a16:creationId xmlns:a16="http://schemas.microsoft.com/office/drawing/2014/main" id="{CF31B238-B680-7832-B98C-8ECE19210268}"/>
              </a:ext>
            </a:extLst>
          </p:cNvPr>
          <p:cNvSpPr txBox="1"/>
          <p:nvPr/>
        </p:nvSpPr>
        <p:spPr>
          <a:xfrm>
            <a:off x="0" y="5711280"/>
            <a:ext cx="17486354" cy="1794446"/>
          </a:xfrm>
          <a:prstGeom prst="rect">
            <a:avLst/>
          </a:prstGeom>
        </p:spPr>
        <p:txBody>
          <a:bodyPr lIns="0" tIns="0" rIns="0" bIns="0" rtlCol="0" anchor="t">
            <a:spAutoFit/>
          </a:bodyPr>
          <a:lstStyle/>
          <a:p>
            <a:pPr marL="636904" lvl="1" indent="-318452" algn="just">
              <a:lnSpc>
                <a:spcPts val="3510"/>
              </a:lnSpc>
              <a:buFont typeface="Arial"/>
              <a:buChar char="•"/>
            </a:pPr>
            <a:r>
              <a:rPr lang="en-US" sz="2949" b="1">
                <a:solidFill>
                  <a:srgbClr val="FFFFFF"/>
                </a:solidFill>
                <a:latin typeface="Telegraf Bold"/>
                <a:ea typeface="Telegraf Bold"/>
                <a:cs typeface="Telegraf Bold"/>
                <a:sym typeface="Telegraf Bold"/>
              </a:rPr>
              <a:t>❌ Cons (Limitations)</a:t>
            </a:r>
          </a:p>
          <a:p>
            <a:pPr marL="636904" lvl="1" indent="-318452" algn="just">
              <a:lnSpc>
                <a:spcPts val="3510"/>
              </a:lnSpc>
              <a:buFont typeface="Arial"/>
              <a:buChar char="•"/>
            </a:pPr>
            <a:r>
              <a:rPr lang="en-US" sz="2949" b="1">
                <a:solidFill>
                  <a:srgbClr val="FFFFFF"/>
                </a:solidFill>
                <a:latin typeface="Telegraf Bold"/>
                <a:ea typeface="Telegraf Bold"/>
                <a:cs typeface="Telegraf Bold"/>
                <a:sym typeface="Telegraf Bold"/>
              </a:rPr>
              <a:t>Short Text Challenge → Tweets are small, so sometimes hard to differentiate AI vs human.</a:t>
            </a:r>
          </a:p>
          <a:p>
            <a:pPr marL="636904" lvl="1" indent="-318452" algn="just">
              <a:lnSpc>
                <a:spcPts val="3510"/>
              </a:lnSpc>
              <a:buFont typeface="Arial"/>
              <a:buChar char="•"/>
            </a:pPr>
            <a:r>
              <a:rPr lang="en-US" sz="2949" b="1">
                <a:solidFill>
                  <a:srgbClr val="FFFFFF"/>
                </a:solidFill>
                <a:latin typeface="Telegraf Bold"/>
                <a:ea typeface="Telegraf Bold"/>
                <a:cs typeface="Telegraf Bold"/>
                <a:sym typeface="Telegraf Bold"/>
              </a:rPr>
              <a:t>Not Foolproof → Advanced AI-generated text (e.g., GPT-4, LLaMA) might bypass detection.</a:t>
            </a:r>
          </a:p>
          <a:p>
            <a:pPr algn="just">
              <a:lnSpc>
                <a:spcPts val="3510"/>
              </a:lnSpc>
            </a:pPr>
            <a:endParaRPr lang="en-US" sz="2949" b="1">
              <a:solidFill>
                <a:srgbClr val="FFFFFF"/>
              </a:solidFill>
              <a:latin typeface="Telegraf Bold"/>
              <a:ea typeface="Telegraf Bold"/>
              <a:cs typeface="Telegraf Bold"/>
              <a:sym typeface="Telegraf Bold"/>
            </a:endParaRPr>
          </a:p>
        </p:txBody>
      </p:sp>
    </p:spTree>
    <p:extLst>
      <p:ext uri="{BB962C8B-B14F-4D97-AF65-F5344CB8AC3E}">
        <p14:creationId xmlns:p14="http://schemas.microsoft.com/office/powerpoint/2010/main" val="18198634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52FB7A2C-A966-206E-B8E6-CDC9C04BC83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a:extLst>
              <a:ext uri="{FF2B5EF4-FFF2-40B4-BE49-F238E27FC236}">
                <a16:creationId xmlns:a16="http://schemas.microsoft.com/office/drawing/2014/main" id="{02411B38-F0C8-0FB7-425D-84FD3B870628}"/>
              </a:ext>
            </a:extLst>
          </p:cNvPr>
          <p:cNvSpPr txBox="1"/>
          <p:nvPr/>
        </p:nvSpPr>
        <p:spPr>
          <a:xfrm>
            <a:off x="0" y="-32371"/>
            <a:ext cx="18288000" cy="2974434"/>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 Applications of Human vs Bot Tweet Classifier</a:t>
            </a:r>
          </a:p>
        </p:txBody>
      </p:sp>
      <p:sp>
        <p:nvSpPr>
          <p:cNvPr id="4" name="TextBox 4">
            <a:extLst>
              <a:ext uri="{FF2B5EF4-FFF2-40B4-BE49-F238E27FC236}">
                <a16:creationId xmlns:a16="http://schemas.microsoft.com/office/drawing/2014/main" id="{CF90CC6A-1657-A05A-130B-5210C2739A1B}"/>
              </a:ext>
            </a:extLst>
          </p:cNvPr>
          <p:cNvSpPr txBox="1"/>
          <p:nvPr/>
        </p:nvSpPr>
        <p:spPr>
          <a:xfrm>
            <a:off x="0" y="2669760"/>
            <a:ext cx="18288000" cy="3387025"/>
          </a:xfrm>
          <a:prstGeom prst="rect">
            <a:avLst/>
          </a:prstGeom>
        </p:spPr>
        <p:txBody>
          <a:bodyPr lIns="0" tIns="0" rIns="0" bIns="0" rtlCol="0" anchor="t">
            <a:spAutoFit/>
          </a:bodyPr>
          <a:lstStyle/>
          <a:p>
            <a:pPr algn="l">
              <a:lnSpc>
                <a:spcPts val="5294"/>
              </a:lnSpc>
            </a:pPr>
            <a:endParaRPr dirty="0"/>
          </a:p>
          <a:p>
            <a:pPr marL="960508" lvl="1" indent="-480254" algn="l">
              <a:lnSpc>
                <a:spcPts val="5294"/>
              </a:lnSpc>
              <a:buFont typeface="Arial"/>
              <a:buChar char="•"/>
            </a:pPr>
            <a:r>
              <a:rPr lang="en-US" sz="4448" b="1" dirty="0">
                <a:solidFill>
                  <a:srgbClr val="FFFFFF"/>
                </a:solidFill>
                <a:latin typeface="Telegraf Bold"/>
                <a:ea typeface="Telegraf Bold"/>
                <a:cs typeface="Telegraf Bold"/>
                <a:sym typeface="Telegraf Bold"/>
              </a:rPr>
              <a:t>Social Media Moderation</a:t>
            </a:r>
          </a:p>
          <a:p>
            <a:pPr marL="960508" lvl="1" indent="-480254" algn="l">
              <a:lnSpc>
                <a:spcPts val="5294"/>
              </a:lnSpc>
              <a:buFont typeface="Arial"/>
              <a:buChar char="•"/>
            </a:pPr>
            <a:r>
              <a:rPr lang="en-US" sz="4448" b="1" dirty="0">
                <a:solidFill>
                  <a:srgbClr val="FFFFFF"/>
                </a:solidFill>
                <a:latin typeface="Telegraf Bold"/>
                <a:ea typeface="Telegraf Bold"/>
                <a:cs typeface="Telegraf Bold"/>
                <a:sym typeface="Telegraf Bold"/>
              </a:rPr>
              <a:t>Cybersecurity</a:t>
            </a:r>
          </a:p>
          <a:p>
            <a:pPr marL="960508" lvl="1" indent="-480254" algn="l">
              <a:lnSpc>
                <a:spcPts val="5294"/>
              </a:lnSpc>
              <a:buFont typeface="Arial"/>
              <a:buChar char="•"/>
            </a:pPr>
            <a:r>
              <a:rPr lang="en-US" sz="4448" b="1" dirty="0">
                <a:solidFill>
                  <a:srgbClr val="FFFFFF"/>
                </a:solidFill>
                <a:latin typeface="Telegraf Bold"/>
                <a:ea typeface="Telegraf Bold"/>
                <a:cs typeface="Telegraf Bold"/>
                <a:sym typeface="Telegraf Bold"/>
              </a:rPr>
              <a:t>Journalism &amp; Fact-Checking</a:t>
            </a:r>
          </a:p>
          <a:p>
            <a:pPr marL="960508" lvl="1" indent="-480254" algn="l">
              <a:lnSpc>
                <a:spcPts val="5294"/>
              </a:lnSpc>
              <a:buFont typeface="Arial"/>
              <a:buChar char="•"/>
            </a:pPr>
            <a:r>
              <a:rPr lang="en-US" sz="4448" b="1" dirty="0">
                <a:solidFill>
                  <a:srgbClr val="FFFFFF"/>
                </a:solidFill>
                <a:latin typeface="Telegraf Bold"/>
                <a:ea typeface="Telegraf Bold"/>
                <a:cs typeface="Telegraf Bold"/>
                <a:sym typeface="Telegraf Bold"/>
              </a:rPr>
              <a:t>Brand &amp; Marketing Analytics</a:t>
            </a:r>
          </a:p>
        </p:txBody>
      </p:sp>
    </p:spTree>
    <p:extLst>
      <p:ext uri="{BB962C8B-B14F-4D97-AF65-F5344CB8AC3E}">
        <p14:creationId xmlns:p14="http://schemas.microsoft.com/office/powerpoint/2010/main" val="27908652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5AA46D8-0D2F-CE94-7ED0-B23F8A909FD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a:extLst>
              <a:ext uri="{FF2B5EF4-FFF2-40B4-BE49-F238E27FC236}">
                <a16:creationId xmlns:a16="http://schemas.microsoft.com/office/drawing/2014/main" id="{C54DC89C-721E-2A79-8DC6-3DD7AA3CA2D7}"/>
              </a:ext>
            </a:extLst>
          </p:cNvPr>
          <p:cNvSpPr txBox="1"/>
          <p:nvPr/>
        </p:nvSpPr>
        <p:spPr>
          <a:xfrm>
            <a:off x="0" y="375157"/>
            <a:ext cx="18288000" cy="1536159"/>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Content</a:t>
            </a:r>
          </a:p>
        </p:txBody>
      </p:sp>
      <p:sp>
        <p:nvSpPr>
          <p:cNvPr id="4" name="TextBox 4">
            <a:extLst>
              <a:ext uri="{FF2B5EF4-FFF2-40B4-BE49-F238E27FC236}">
                <a16:creationId xmlns:a16="http://schemas.microsoft.com/office/drawing/2014/main" id="{CECD8EAB-0572-DC51-9D08-7BEECE07B38A}"/>
              </a:ext>
            </a:extLst>
          </p:cNvPr>
          <p:cNvSpPr txBox="1"/>
          <p:nvPr/>
        </p:nvSpPr>
        <p:spPr>
          <a:xfrm>
            <a:off x="0" y="1615515"/>
            <a:ext cx="11908729" cy="8371530"/>
          </a:xfrm>
          <a:prstGeom prst="rect">
            <a:avLst/>
          </a:prstGeom>
        </p:spPr>
        <p:txBody>
          <a:bodyPr lIns="0" tIns="0" rIns="0" bIns="0" rtlCol="0" anchor="t">
            <a:spAutoFit/>
          </a:bodyPr>
          <a:lstStyle/>
          <a:p>
            <a:pPr marL="736692" lvl="1" indent="-368346" algn="just">
              <a:lnSpc>
                <a:spcPts val="4777"/>
              </a:lnSpc>
              <a:buFont typeface="Arial"/>
              <a:buChar char="•"/>
            </a:pPr>
            <a:r>
              <a:rPr lang="en-US" sz="3412">
                <a:solidFill>
                  <a:srgbClr val="FFFFFF"/>
                </a:solidFill>
                <a:latin typeface="Touvlo"/>
                <a:ea typeface="Touvlo"/>
                <a:cs typeface="Touvlo"/>
                <a:sym typeface="Touvlo"/>
              </a:rPr>
              <a:t>INTRODUCTION</a:t>
            </a:r>
          </a:p>
          <a:p>
            <a:pPr marL="736692" lvl="1" indent="-368346" algn="just">
              <a:lnSpc>
                <a:spcPts val="4777"/>
              </a:lnSpc>
              <a:buFont typeface="Arial"/>
              <a:buChar char="•"/>
            </a:pPr>
            <a:r>
              <a:rPr lang="en-US" sz="3412">
                <a:solidFill>
                  <a:srgbClr val="FFFFFF"/>
                </a:solidFill>
                <a:latin typeface="Touvlo"/>
                <a:ea typeface="Touvlo"/>
                <a:cs typeface="Touvlo"/>
                <a:sym typeface="Touvlo"/>
              </a:rPr>
              <a:t>PROBLEM STATEMENT</a:t>
            </a:r>
          </a:p>
          <a:p>
            <a:pPr marL="736692" lvl="1" indent="-368346" algn="just">
              <a:lnSpc>
                <a:spcPts val="4777"/>
              </a:lnSpc>
              <a:buFont typeface="Arial"/>
              <a:buChar char="•"/>
            </a:pPr>
            <a:r>
              <a:rPr lang="en-US" sz="3412">
                <a:solidFill>
                  <a:srgbClr val="FFFFFF"/>
                </a:solidFill>
                <a:latin typeface="Touvlo"/>
                <a:ea typeface="Touvlo"/>
                <a:cs typeface="Touvlo"/>
                <a:sym typeface="Touvlo"/>
              </a:rPr>
              <a:t>EXISTING SYSTEM</a:t>
            </a:r>
          </a:p>
          <a:p>
            <a:pPr marL="736692" lvl="1" indent="-368346" algn="just">
              <a:lnSpc>
                <a:spcPts val="4777"/>
              </a:lnSpc>
              <a:buFont typeface="Arial"/>
              <a:buChar char="•"/>
            </a:pPr>
            <a:r>
              <a:rPr lang="en-US" sz="3412">
                <a:solidFill>
                  <a:srgbClr val="FFFFFF"/>
                </a:solidFill>
                <a:latin typeface="Touvlo"/>
                <a:ea typeface="Touvlo"/>
                <a:cs typeface="Touvlo"/>
                <a:sym typeface="Touvlo"/>
              </a:rPr>
              <a:t>PROPOSAL SYSTEM</a:t>
            </a:r>
          </a:p>
          <a:p>
            <a:pPr marL="736692" lvl="1" indent="-368346" algn="just">
              <a:lnSpc>
                <a:spcPts val="4777"/>
              </a:lnSpc>
              <a:buFont typeface="Arial"/>
              <a:buChar char="•"/>
            </a:pPr>
            <a:r>
              <a:rPr lang="en-US" sz="3412">
                <a:solidFill>
                  <a:srgbClr val="FFFFFF"/>
                </a:solidFill>
                <a:latin typeface="Touvlo"/>
                <a:ea typeface="Touvlo"/>
                <a:cs typeface="Touvlo"/>
                <a:sym typeface="Touvlo"/>
              </a:rPr>
              <a:t>OBJECTIVES</a:t>
            </a:r>
          </a:p>
          <a:p>
            <a:pPr marL="736692" lvl="1" indent="-368346" algn="just">
              <a:lnSpc>
                <a:spcPts val="4777"/>
              </a:lnSpc>
              <a:buFont typeface="Arial"/>
              <a:buChar char="•"/>
            </a:pPr>
            <a:r>
              <a:rPr lang="en-US" sz="3412">
                <a:solidFill>
                  <a:srgbClr val="FFFFFF"/>
                </a:solidFill>
                <a:latin typeface="Touvlo"/>
                <a:ea typeface="Touvlo"/>
                <a:cs typeface="Touvlo"/>
                <a:sym typeface="Touvlo"/>
              </a:rPr>
              <a:t>METHODOLOGY</a:t>
            </a:r>
          </a:p>
          <a:p>
            <a:pPr marL="736692" lvl="1" indent="-368346" algn="just">
              <a:lnSpc>
                <a:spcPts val="4777"/>
              </a:lnSpc>
              <a:buFont typeface="Arial"/>
              <a:buChar char="•"/>
            </a:pPr>
            <a:r>
              <a:rPr lang="en-US" sz="3412">
                <a:solidFill>
                  <a:srgbClr val="FFFFFF"/>
                </a:solidFill>
                <a:latin typeface="Touvlo"/>
                <a:ea typeface="Touvlo"/>
                <a:cs typeface="Touvlo"/>
                <a:sym typeface="Touvlo"/>
              </a:rPr>
              <a:t>DATASET</a:t>
            </a:r>
          </a:p>
          <a:p>
            <a:pPr marL="736692" lvl="1" indent="-368346" algn="just">
              <a:lnSpc>
                <a:spcPts val="4777"/>
              </a:lnSpc>
              <a:buFont typeface="Arial"/>
              <a:buChar char="•"/>
            </a:pPr>
            <a:r>
              <a:rPr lang="en-US" sz="3412">
                <a:solidFill>
                  <a:srgbClr val="FFFFFF"/>
                </a:solidFill>
                <a:latin typeface="Touvlo"/>
                <a:ea typeface="Touvlo"/>
                <a:cs typeface="Touvlo"/>
                <a:sym typeface="Touvlo"/>
              </a:rPr>
              <a:t>PREPROCESSING</a:t>
            </a:r>
          </a:p>
          <a:p>
            <a:pPr marL="736692" lvl="1" indent="-368346" algn="just">
              <a:lnSpc>
                <a:spcPts val="4777"/>
              </a:lnSpc>
              <a:buFont typeface="Arial"/>
              <a:buChar char="•"/>
            </a:pPr>
            <a:r>
              <a:rPr lang="en-US" sz="3412">
                <a:solidFill>
                  <a:srgbClr val="FFFFFF"/>
                </a:solidFill>
                <a:latin typeface="Touvlo"/>
                <a:ea typeface="Touvlo"/>
                <a:cs typeface="Touvlo"/>
                <a:sym typeface="Touvlo"/>
              </a:rPr>
              <a:t>MODEL</a:t>
            </a:r>
          </a:p>
          <a:p>
            <a:pPr marL="736692" lvl="1" indent="-368346" algn="just">
              <a:lnSpc>
                <a:spcPts val="4777"/>
              </a:lnSpc>
              <a:buFont typeface="Arial"/>
              <a:buChar char="•"/>
            </a:pPr>
            <a:r>
              <a:rPr lang="en-US" sz="3412">
                <a:solidFill>
                  <a:srgbClr val="FFFFFF"/>
                </a:solidFill>
                <a:latin typeface="Touvlo"/>
                <a:ea typeface="Touvlo"/>
                <a:cs typeface="Touvlo"/>
                <a:sym typeface="Touvlo"/>
              </a:rPr>
              <a:t>RESULT</a:t>
            </a:r>
          </a:p>
          <a:p>
            <a:pPr marL="736692" lvl="1" indent="-368346" algn="just">
              <a:lnSpc>
                <a:spcPts val="4777"/>
              </a:lnSpc>
              <a:buFont typeface="Arial"/>
              <a:buChar char="•"/>
            </a:pPr>
            <a:r>
              <a:rPr lang="en-US" sz="3412">
                <a:solidFill>
                  <a:srgbClr val="FFFFFF"/>
                </a:solidFill>
                <a:latin typeface="Touvlo"/>
                <a:ea typeface="Touvlo"/>
                <a:cs typeface="Touvlo"/>
                <a:sym typeface="Touvlo"/>
              </a:rPr>
              <a:t>CLASSIFICATION REPORT</a:t>
            </a:r>
          </a:p>
          <a:p>
            <a:pPr marL="736692" lvl="1" indent="-368346" algn="just">
              <a:lnSpc>
                <a:spcPts val="4777"/>
              </a:lnSpc>
              <a:buFont typeface="Arial"/>
              <a:buChar char="•"/>
            </a:pPr>
            <a:r>
              <a:rPr lang="en-US" sz="3412">
                <a:solidFill>
                  <a:srgbClr val="FFFFFF"/>
                </a:solidFill>
                <a:latin typeface="Touvlo"/>
                <a:ea typeface="Touvlo"/>
                <a:cs typeface="Touvlo"/>
                <a:sym typeface="Touvlo"/>
              </a:rPr>
              <a:t>PRO’S &amp; CON’S</a:t>
            </a:r>
          </a:p>
          <a:p>
            <a:pPr marL="736692" lvl="1" indent="-368346" algn="just">
              <a:lnSpc>
                <a:spcPts val="4777"/>
              </a:lnSpc>
              <a:buFont typeface="Arial"/>
              <a:buChar char="•"/>
            </a:pPr>
            <a:r>
              <a:rPr lang="en-US" sz="3412">
                <a:solidFill>
                  <a:srgbClr val="FFFFFF"/>
                </a:solidFill>
                <a:latin typeface="Touvlo"/>
                <a:ea typeface="Touvlo"/>
                <a:cs typeface="Touvlo"/>
                <a:sym typeface="Touvlo"/>
              </a:rPr>
              <a:t>APPLICATION</a:t>
            </a:r>
          </a:p>
          <a:p>
            <a:pPr marL="736692" lvl="1" indent="-368346" algn="just">
              <a:lnSpc>
                <a:spcPts val="4777"/>
              </a:lnSpc>
              <a:buFont typeface="Arial"/>
              <a:buChar char="•"/>
            </a:pPr>
            <a:r>
              <a:rPr lang="en-US" sz="3412">
                <a:solidFill>
                  <a:srgbClr val="FFFFFF"/>
                </a:solidFill>
                <a:latin typeface="Touvlo"/>
                <a:ea typeface="Touvlo"/>
                <a:cs typeface="Touvlo"/>
                <a:sym typeface="Touvlo"/>
              </a:rPr>
              <a:t>CONCLUSION</a:t>
            </a:r>
          </a:p>
        </p:txBody>
      </p:sp>
    </p:spTree>
    <p:extLst>
      <p:ext uri="{BB962C8B-B14F-4D97-AF65-F5344CB8AC3E}">
        <p14:creationId xmlns:p14="http://schemas.microsoft.com/office/powerpoint/2010/main" val="1972199868"/>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7EDAAEFD-F536-6986-FFC1-159401C442E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7" name="Freeform 3">
            <a:extLst>
              <a:ext uri="{FF2B5EF4-FFF2-40B4-BE49-F238E27FC236}">
                <a16:creationId xmlns:a16="http://schemas.microsoft.com/office/drawing/2014/main" id="{8976DFF8-6732-3724-C0E1-E36CDE3161BB}"/>
              </a:ext>
            </a:extLst>
          </p:cNvPr>
          <p:cNvSpPr/>
          <p:nvPr/>
        </p:nvSpPr>
        <p:spPr>
          <a:xfrm>
            <a:off x="9905999" y="4699510"/>
            <a:ext cx="8382001" cy="5587490"/>
          </a:xfrm>
          <a:custGeom>
            <a:avLst/>
            <a:gdLst/>
            <a:ahLst/>
            <a:cxnLst/>
            <a:rect l="l" t="t" r="r" b="b"/>
            <a:pathLst>
              <a:path w="8255199" h="5563588">
                <a:moveTo>
                  <a:pt x="0" y="0"/>
                </a:moveTo>
                <a:lnTo>
                  <a:pt x="8255199" y="0"/>
                </a:lnTo>
                <a:lnTo>
                  <a:pt x="8255199" y="5563588"/>
                </a:lnTo>
                <a:lnTo>
                  <a:pt x="0" y="5563588"/>
                </a:lnTo>
                <a:lnTo>
                  <a:pt x="0" y="0"/>
                </a:lnTo>
                <a:close/>
              </a:path>
            </a:pathLst>
          </a:custGeom>
          <a:blipFill>
            <a:blip r:embed="rId3"/>
            <a:stretch>
              <a:fillRect/>
            </a:stretch>
          </a:blipFill>
        </p:spPr>
        <p:txBody>
          <a:bodyPr/>
          <a:lstStyle/>
          <a:p>
            <a:endParaRPr lang="en-US"/>
          </a:p>
        </p:txBody>
      </p:sp>
      <p:sp>
        <p:nvSpPr>
          <p:cNvPr id="8" name="TextBox 4">
            <a:extLst>
              <a:ext uri="{FF2B5EF4-FFF2-40B4-BE49-F238E27FC236}">
                <a16:creationId xmlns:a16="http://schemas.microsoft.com/office/drawing/2014/main" id="{40DBA5FD-B06E-A70F-5945-FCA0AA6C07AA}"/>
              </a:ext>
            </a:extLst>
          </p:cNvPr>
          <p:cNvSpPr txBox="1"/>
          <p:nvPr/>
        </p:nvSpPr>
        <p:spPr>
          <a:xfrm>
            <a:off x="1436131" y="-32371"/>
            <a:ext cx="15415738" cy="1536183"/>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User Interface</a:t>
            </a:r>
          </a:p>
        </p:txBody>
      </p:sp>
      <p:sp>
        <p:nvSpPr>
          <p:cNvPr id="9" name="TextBox 5">
            <a:extLst>
              <a:ext uri="{FF2B5EF4-FFF2-40B4-BE49-F238E27FC236}">
                <a16:creationId xmlns:a16="http://schemas.microsoft.com/office/drawing/2014/main" id="{1B42D646-77F3-2FE5-0A9F-628AF5FB93A7}"/>
              </a:ext>
            </a:extLst>
          </p:cNvPr>
          <p:cNvSpPr txBox="1"/>
          <p:nvPr/>
        </p:nvSpPr>
        <p:spPr>
          <a:xfrm>
            <a:off x="0" y="2003133"/>
            <a:ext cx="13412341" cy="2720279"/>
          </a:xfrm>
          <a:prstGeom prst="rect">
            <a:avLst/>
          </a:prstGeom>
        </p:spPr>
        <p:txBody>
          <a:bodyPr lIns="0" tIns="0" rIns="0" bIns="0" rtlCol="0" anchor="t">
            <a:spAutoFit/>
          </a:bodyPr>
          <a:lstStyle/>
          <a:p>
            <a:pPr marL="961180" lvl="1" indent="-480590" algn="l">
              <a:lnSpc>
                <a:spcPts val="5297"/>
              </a:lnSpc>
              <a:buFont typeface="Arial"/>
              <a:buChar char="•"/>
            </a:pPr>
            <a:r>
              <a:rPr lang="en-US" sz="4451">
                <a:solidFill>
                  <a:srgbClr val="FFFFFF"/>
                </a:solidFill>
                <a:latin typeface="Telegraf"/>
                <a:ea typeface="Telegraf"/>
                <a:cs typeface="Telegraf"/>
                <a:sym typeface="Telegraf"/>
              </a:rPr>
              <a:t>User enters tweet.</a:t>
            </a:r>
          </a:p>
          <a:p>
            <a:pPr marL="961180" lvl="1" indent="-480590" algn="l">
              <a:lnSpc>
                <a:spcPts val="5297"/>
              </a:lnSpc>
              <a:buFont typeface="Arial"/>
              <a:buChar char="•"/>
            </a:pPr>
            <a:r>
              <a:rPr lang="en-US" sz="4451">
                <a:solidFill>
                  <a:srgbClr val="FFFFFF"/>
                </a:solidFill>
                <a:latin typeface="Telegraf"/>
                <a:ea typeface="Telegraf"/>
                <a:cs typeface="Telegraf"/>
                <a:sym typeface="Telegraf"/>
              </a:rPr>
              <a:t>Model predicts Human or Bot.</a:t>
            </a:r>
          </a:p>
          <a:p>
            <a:pPr marL="961180" lvl="1" indent="-480590" algn="l">
              <a:lnSpc>
                <a:spcPts val="5297"/>
              </a:lnSpc>
              <a:buFont typeface="Arial"/>
              <a:buChar char="•"/>
            </a:pPr>
            <a:r>
              <a:rPr lang="en-US" sz="4451">
                <a:solidFill>
                  <a:srgbClr val="FFFFFF"/>
                </a:solidFill>
                <a:latin typeface="Telegraf"/>
                <a:ea typeface="Telegraf"/>
                <a:cs typeface="Telegraf"/>
                <a:sym typeface="Telegraf"/>
              </a:rPr>
              <a:t>If wrong → user provides correct label.</a:t>
            </a:r>
          </a:p>
          <a:p>
            <a:pPr marL="961180" lvl="1" indent="-480590" algn="l">
              <a:lnSpc>
                <a:spcPts val="5297"/>
              </a:lnSpc>
              <a:buFont typeface="Arial"/>
              <a:buChar char="•"/>
            </a:pPr>
            <a:r>
              <a:rPr lang="en-US" sz="4451">
                <a:solidFill>
                  <a:srgbClr val="FFFFFF"/>
                </a:solidFill>
                <a:latin typeface="Telegraf"/>
                <a:ea typeface="Telegraf"/>
                <a:cs typeface="Telegraf"/>
                <a:sym typeface="Telegraf"/>
              </a:rPr>
              <a:t>System saves correction &amp; retrains model.</a:t>
            </a:r>
          </a:p>
        </p:txBody>
      </p:sp>
      <p:pic>
        <p:nvPicPr>
          <p:cNvPr id="3" name="Picture 2">
            <a:extLst>
              <a:ext uri="{FF2B5EF4-FFF2-40B4-BE49-F238E27FC236}">
                <a16:creationId xmlns:a16="http://schemas.microsoft.com/office/drawing/2014/main" id="{1F73EA54-E1CB-4C96-0FAC-907705179EA2}"/>
              </a:ext>
            </a:extLst>
          </p:cNvPr>
          <p:cNvPicPr>
            <a:picLocks noChangeAspect="1"/>
          </p:cNvPicPr>
          <p:nvPr/>
        </p:nvPicPr>
        <p:blipFill>
          <a:blip r:embed="rId4"/>
          <a:stretch>
            <a:fillRect/>
          </a:stretch>
        </p:blipFill>
        <p:spPr>
          <a:xfrm>
            <a:off x="0" y="4699511"/>
            <a:ext cx="8686800" cy="5587490"/>
          </a:xfrm>
          <a:prstGeom prst="rect">
            <a:avLst/>
          </a:prstGeom>
        </p:spPr>
      </p:pic>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436131" y="-32371"/>
            <a:ext cx="15415738" cy="1536183"/>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Conclusion </a:t>
            </a:r>
          </a:p>
        </p:txBody>
      </p:sp>
      <p:sp>
        <p:nvSpPr>
          <p:cNvPr id="4" name="TextBox 4"/>
          <p:cNvSpPr txBox="1"/>
          <p:nvPr/>
        </p:nvSpPr>
        <p:spPr>
          <a:xfrm>
            <a:off x="-152400" y="2080895"/>
            <a:ext cx="18440400" cy="3334246"/>
          </a:xfrm>
          <a:prstGeom prst="rect">
            <a:avLst/>
          </a:prstGeom>
        </p:spPr>
        <p:txBody>
          <a:bodyPr wrap="square" lIns="0" tIns="0" rIns="0" bIns="0" rtlCol="0" anchor="t">
            <a:spAutoFit/>
          </a:bodyPr>
          <a:lstStyle/>
          <a:p>
            <a:pPr marL="947682" lvl="1" indent="-473841">
              <a:lnSpc>
                <a:spcPts val="5223"/>
              </a:lnSpc>
              <a:buFont typeface="Arial"/>
              <a:buChar char="•"/>
            </a:pPr>
            <a:r>
              <a:rPr lang="en-US" sz="4389" dirty="0">
                <a:solidFill>
                  <a:srgbClr val="FFFFFF"/>
                </a:solidFill>
                <a:latin typeface="Telegraf"/>
                <a:ea typeface="Telegraf"/>
                <a:cs typeface="Telegraf"/>
                <a:sym typeface="Telegraf"/>
              </a:rPr>
              <a:t>Built a system to detect Human vs Bot accounts using tweet text.</a:t>
            </a:r>
          </a:p>
          <a:p>
            <a:pPr marL="947682" lvl="1" indent="-473841">
              <a:lnSpc>
                <a:spcPts val="5223"/>
              </a:lnSpc>
              <a:buFont typeface="Arial"/>
              <a:buChar char="•"/>
            </a:pPr>
            <a:r>
              <a:rPr lang="en-US" sz="4389" dirty="0">
                <a:solidFill>
                  <a:srgbClr val="FFFFFF"/>
                </a:solidFill>
                <a:latin typeface="Telegraf"/>
                <a:ea typeface="Telegraf"/>
                <a:cs typeface="Telegraf"/>
                <a:sym typeface="Telegraf"/>
              </a:rPr>
              <a:t>Logistic Regression gave strong accuracy (~76%).</a:t>
            </a:r>
          </a:p>
          <a:p>
            <a:pPr marL="947682" lvl="1" indent="-473841">
              <a:lnSpc>
                <a:spcPts val="5223"/>
              </a:lnSpc>
              <a:buFont typeface="Arial"/>
              <a:buChar char="•"/>
            </a:pPr>
            <a:r>
              <a:rPr lang="en-US" sz="4389" dirty="0">
                <a:solidFill>
                  <a:srgbClr val="FFFFFF"/>
                </a:solidFill>
                <a:latin typeface="Telegraf"/>
                <a:ea typeface="Telegraf"/>
                <a:cs typeface="Telegraf"/>
                <a:sym typeface="Telegraf"/>
              </a:rPr>
              <a:t>Web app with feedback → makes model self-learning.</a:t>
            </a:r>
          </a:p>
          <a:p>
            <a:pPr marL="947682" lvl="1" indent="-473841">
              <a:lnSpc>
                <a:spcPts val="5223"/>
              </a:lnSpc>
              <a:buFont typeface="Arial"/>
              <a:buChar char="•"/>
            </a:pPr>
            <a:r>
              <a:rPr lang="en-US" sz="4389" dirty="0">
                <a:solidFill>
                  <a:srgbClr val="FFFFFF"/>
                </a:solidFill>
                <a:latin typeface="Telegraf"/>
                <a:ea typeface="Telegraf"/>
                <a:cs typeface="Telegraf"/>
                <a:sym typeface="Telegraf"/>
              </a:rPr>
              <a:t>Helps fight misinformation and bot detection on social media.</a:t>
            </a:r>
          </a:p>
          <a:p>
            <a:pPr>
              <a:lnSpc>
                <a:spcPts val="5223"/>
              </a:lnSpc>
            </a:pPr>
            <a:endParaRPr lang="en-US" sz="4389" dirty="0">
              <a:solidFill>
                <a:srgbClr val="FFFFFF"/>
              </a:solidFill>
              <a:latin typeface="Telegraf"/>
              <a:ea typeface="Telegraf"/>
              <a:cs typeface="Telegraf"/>
              <a:sym typeface="Telegraf"/>
            </a:endParaRPr>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832A32B5-F328-04F9-7023-05A6947C7DA0}"/>
              </a:ext>
            </a:extLst>
          </p:cNvPr>
          <p:cNvSpPr/>
          <p:nvPr/>
        </p:nvSpPr>
        <p:spPr>
          <a:xfrm>
            <a:off x="4343401" y="248940"/>
            <a:ext cx="9878608" cy="10038059"/>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2"/>
            <a:stretch>
              <a:fillRect/>
            </a:stretch>
          </a:blipFill>
        </p:spPr>
        <p:txBody>
          <a:bodyPr/>
          <a:lstStyle/>
          <a:p>
            <a:endParaRPr lang="en-US"/>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pPr algn="ctr">
              <a:lnSpc>
                <a:spcPts val="25296"/>
              </a:lnSpc>
              <a:spcBef>
                <a:spcPct val="0"/>
              </a:spcBef>
            </a:pPr>
            <a:endParaRPr lang="en-US" sz="9600" dirty="0">
              <a:solidFill>
                <a:srgbClr val="FFFFFF"/>
              </a:solidFill>
              <a:latin typeface="TT Octosquares Compressed"/>
              <a:ea typeface="TT Octosquares Compressed"/>
              <a:cs typeface="TT Octosquares Compressed"/>
              <a:sym typeface="TT Octosquares Compressed"/>
            </a:endParaRPr>
          </a:p>
        </p:txBody>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txBody>
            <a:bodyPr/>
            <a:lstStyle/>
            <a:p>
              <a:endParaRPr lang="en-US"/>
            </a:p>
          </p:txBody>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4061681" y="3427420"/>
            <a:ext cx="10164638" cy="6289479"/>
          </a:xfrm>
          <a:prstGeom prst="rect">
            <a:avLst/>
          </a:prstGeom>
        </p:spPr>
        <p:txBody>
          <a:bodyPr lIns="0" tIns="0" rIns="0" bIns="0" rtlCol="0" anchor="t">
            <a:spAutoFit/>
          </a:bodyPr>
          <a:lstStyle/>
          <a:p>
            <a:pPr algn="ctr">
              <a:lnSpc>
                <a:spcPts val="25296"/>
              </a:lnSpc>
              <a:spcBef>
                <a:spcPct val="0"/>
              </a:spcBef>
            </a:pPr>
            <a:r>
              <a:rPr lang="en-US" sz="18068" dirty="0">
                <a:solidFill>
                  <a:srgbClr val="CC3300"/>
                </a:solidFill>
                <a:latin typeface="Old English Text MT" panose="03040902040508030806" pitchFamily="66" charset="0"/>
                <a:ea typeface="TT Octosquares Compressed"/>
                <a:cs typeface="TT Octosquares Compressed"/>
                <a:sym typeface="TT Octosquares Compressed"/>
              </a:rPr>
              <a:t>THANK YOU</a:t>
            </a:r>
          </a:p>
        </p:txBody>
      </p:sp>
      <p:sp>
        <p:nvSpPr>
          <p:cNvPr id="8" name="Freeform 8"/>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Freeform 12"/>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0" y="2959090"/>
            <a:ext cx="9925707" cy="2368725"/>
          </a:xfrm>
          <a:prstGeom prst="rect">
            <a:avLst/>
          </a:prstGeom>
        </p:spPr>
        <p:txBody>
          <a:bodyPr lIns="0" tIns="0" rIns="0" bIns="0" rtlCol="0" anchor="t">
            <a:spAutoFit/>
          </a:bodyPr>
          <a:lstStyle/>
          <a:p>
            <a:pPr marL="719859" lvl="1" indent="-359929" algn="ctr">
              <a:lnSpc>
                <a:spcPts val="4667"/>
              </a:lnSpc>
              <a:buFont typeface="Arial"/>
              <a:buChar char="•"/>
            </a:pPr>
            <a:r>
              <a:rPr lang="en-US" sz="3334" dirty="0">
                <a:solidFill>
                  <a:srgbClr val="FFFFFF"/>
                </a:solidFill>
                <a:latin typeface="Touvlo"/>
                <a:ea typeface="Touvlo"/>
                <a:cs typeface="Touvlo"/>
                <a:sym typeface="Touvlo"/>
              </a:rPr>
              <a:t>THIS IS MY PROJECT ON CLASSIFYING WHETHER A TWEET WAS WRITTEN BY A HUMAN OR GENERATED BY AI, USING </a:t>
            </a:r>
            <a:r>
              <a:rPr lang="en-US" sz="3334" dirty="0">
                <a:solidFill>
                  <a:srgbClr val="FFFF00"/>
                </a:solidFill>
                <a:latin typeface="Touvlo"/>
                <a:ea typeface="Touvlo"/>
                <a:cs typeface="Touvlo"/>
                <a:sym typeface="Touvlo"/>
              </a:rPr>
              <a:t>MACHINE LEARNING</a:t>
            </a:r>
          </a:p>
        </p:txBody>
      </p:sp>
      <p:sp>
        <p:nvSpPr>
          <p:cNvPr id="4" name="TextBox 4"/>
          <p:cNvSpPr txBox="1"/>
          <p:nvPr/>
        </p:nvSpPr>
        <p:spPr>
          <a:xfrm>
            <a:off x="1028700" y="942975"/>
            <a:ext cx="9979843" cy="1536183"/>
          </a:xfrm>
          <a:prstGeom prst="rect">
            <a:avLst/>
          </a:prstGeom>
        </p:spPr>
        <p:txBody>
          <a:bodyPr lIns="0" tIns="0" rIns="0" bIns="0" rtlCol="0" anchor="t">
            <a:spAutoFit/>
          </a:bodyPr>
          <a:lstStyle/>
          <a:p>
            <a:pPr algn="l">
              <a:lnSpc>
                <a:spcPts val="11392"/>
              </a:lnSpc>
            </a:pPr>
            <a:r>
              <a:rPr lang="en-US" sz="9573">
                <a:solidFill>
                  <a:srgbClr val="FFFFFF"/>
                </a:solidFill>
                <a:latin typeface="Telegraf"/>
                <a:ea typeface="Telegraf"/>
                <a:cs typeface="Telegraf"/>
                <a:sym typeface="Telegraf"/>
              </a:rPr>
              <a:t>INTRODUCTION </a:t>
            </a:r>
          </a:p>
        </p:txBody>
      </p:sp>
      <p:grpSp>
        <p:nvGrpSpPr>
          <p:cNvPr id="5" name="Group 5"/>
          <p:cNvGrpSpPr/>
          <p:nvPr/>
        </p:nvGrpSpPr>
        <p:grpSpPr>
          <a:xfrm>
            <a:off x="11430000" y="0"/>
            <a:ext cx="6858000" cy="10287000"/>
            <a:chOff x="0" y="0"/>
            <a:chExt cx="9144000" cy="13716000"/>
          </a:xfrm>
        </p:grpSpPr>
        <p:sp>
          <p:nvSpPr>
            <p:cNvPr id="6" name="Freeform 6"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txBody>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grpSp>
        <p:nvGrpSpPr>
          <p:cNvPr id="3" name="Group 3"/>
          <p:cNvGrpSpPr>
            <a:grpSpLocks noChangeAspect="1"/>
          </p:cNvGrpSpPr>
          <p:nvPr/>
        </p:nvGrpSpPr>
        <p:grpSpPr>
          <a:xfrm>
            <a:off x="11430000" y="0"/>
            <a:ext cx="6858000" cy="10287000"/>
            <a:chOff x="0" y="0"/>
            <a:chExt cx="9144000" cy="13716000"/>
          </a:xfrm>
        </p:grpSpPr>
        <p:sp>
          <p:nvSpPr>
            <p:cNvPr id="4" name="Freeform 4"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txBody>
            <a:bodyPr/>
            <a:lstStyle/>
            <a:p>
              <a:endParaRPr lang="en-US"/>
            </a:p>
          </p:txBody>
        </p:sp>
      </p:grpSp>
      <p:sp>
        <p:nvSpPr>
          <p:cNvPr id="5" name="TextBox 5"/>
          <p:cNvSpPr txBox="1"/>
          <p:nvPr/>
        </p:nvSpPr>
        <p:spPr>
          <a:xfrm>
            <a:off x="0" y="375157"/>
            <a:ext cx="18288000" cy="1536183"/>
          </a:xfrm>
          <a:prstGeom prst="rect">
            <a:avLst/>
          </a:prstGeom>
        </p:spPr>
        <p:txBody>
          <a:bodyPr lIns="0" tIns="0" rIns="0" bIns="0" rtlCol="0" anchor="t">
            <a:spAutoFit/>
          </a:bodyPr>
          <a:lstStyle/>
          <a:p>
            <a:pPr algn="ctr">
              <a:lnSpc>
                <a:spcPts val="11392"/>
              </a:lnSpc>
            </a:pPr>
            <a:r>
              <a:rPr lang="en-US" sz="9573" dirty="0">
                <a:solidFill>
                  <a:srgbClr val="FFFFFF"/>
                </a:solidFill>
                <a:latin typeface="Telegraf"/>
                <a:ea typeface="Telegraf"/>
                <a:cs typeface="Telegraf"/>
                <a:sym typeface="Telegraf"/>
              </a:rPr>
              <a:t>Problem Statement</a:t>
            </a:r>
          </a:p>
        </p:txBody>
      </p:sp>
      <p:sp>
        <p:nvSpPr>
          <p:cNvPr id="6" name="TextBox 6"/>
          <p:cNvSpPr txBox="1"/>
          <p:nvPr/>
        </p:nvSpPr>
        <p:spPr>
          <a:xfrm>
            <a:off x="0" y="2600447"/>
            <a:ext cx="11908729" cy="2419317"/>
          </a:xfrm>
          <a:prstGeom prst="rect">
            <a:avLst/>
          </a:prstGeom>
        </p:spPr>
        <p:txBody>
          <a:bodyPr wrap="square" lIns="0" tIns="0" rIns="0" bIns="0" rtlCol="0" anchor="t">
            <a:spAutoFit/>
          </a:bodyPr>
          <a:lstStyle/>
          <a:p>
            <a:pPr marL="736693" lvl="1" indent="-368346" algn="ctr">
              <a:lnSpc>
                <a:spcPts val="4777"/>
              </a:lnSpc>
              <a:buFont typeface="Arial"/>
              <a:buChar char="•"/>
            </a:pPr>
            <a:r>
              <a:rPr lang="en-US" sz="3412" dirty="0">
                <a:solidFill>
                  <a:srgbClr val="FFFFFF"/>
                </a:solidFill>
                <a:latin typeface="Touvlo"/>
                <a:ea typeface="Touvlo"/>
                <a:cs typeface="Touvlo"/>
                <a:sym typeface="Touvlo"/>
              </a:rPr>
              <a:t>AI-GENERATED TWEETS ARE INCREASING.</a:t>
            </a:r>
          </a:p>
          <a:p>
            <a:pPr marL="736693" lvl="1" indent="-368346" algn="ctr">
              <a:lnSpc>
                <a:spcPts val="4777"/>
              </a:lnSpc>
              <a:buFont typeface="Arial"/>
              <a:buChar char="•"/>
            </a:pPr>
            <a:r>
              <a:rPr lang="en-US" sz="3412" dirty="0">
                <a:solidFill>
                  <a:srgbClr val="FFFFFF"/>
                </a:solidFill>
                <a:latin typeface="Touvlo"/>
                <a:ea typeface="Touvlo"/>
                <a:cs typeface="Touvlo"/>
                <a:sym typeface="Touvlo"/>
              </a:rPr>
              <a:t>FAKE ACCOUNTS SPREAD MISINFORMATION.</a:t>
            </a:r>
          </a:p>
          <a:p>
            <a:pPr marL="736693" lvl="1" indent="-368346" algn="ctr">
              <a:lnSpc>
                <a:spcPts val="4777"/>
              </a:lnSpc>
              <a:buFont typeface="Arial"/>
              <a:buChar char="•"/>
            </a:pPr>
            <a:r>
              <a:rPr lang="en-US" sz="3412" dirty="0">
                <a:solidFill>
                  <a:srgbClr val="FF00FF"/>
                </a:solidFill>
                <a:latin typeface="Touvlo"/>
                <a:ea typeface="Touvlo"/>
                <a:cs typeface="Touvlo"/>
                <a:sym typeface="Touvlo"/>
              </a:rPr>
              <a:t>GOAL</a:t>
            </a:r>
            <a:r>
              <a:rPr lang="en-US" sz="3412" dirty="0">
                <a:solidFill>
                  <a:srgbClr val="FFFFFF"/>
                </a:solidFill>
                <a:latin typeface="Touvlo"/>
                <a:ea typeface="Touvlo"/>
                <a:cs typeface="Touvlo"/>
                <a:sym typeface="Touvlo"/>
              </a:rPr>
              <a:t>: BUILD A MODEL TO DETECT HUMAN VS AI TWEETS.</a:t>
            </a:r>
          </a:p>
        </p:txBody>
      </p:sp>
      <p:sp>
        <p:nvSpPr>
          <p:cNvPr id="7" name="TextBox 7"/>
          <p:cNvSpPr txBox="1"/>
          <p:nvPr/>
        </p:nvSpPr>
        <p:spPr>
          <a:xfrm>
            <a:off x="1028700" y="7659697"/>
            <a:ext cx="12245710" cy="1598603"/>
          </a:xfrm>
          <a:prstGeom prst="rect">
            <a:avLst/>
          </a:prstGeom>
        </p:spPr>
        <p:txBody>
          <a:bodyPr lIns="0" tIns="0" rIns="0" bIns="0" rtlCol="0" anchor="t">
            <a:spAutoFit/>
          </a:bodyPr>
          <a:lstStyle/>
          <a:p>
            <a:pPr algn="ctr">
              <a:lnSpc>
                <a:spcPts val="4296"/>
              </a:lnSpc>
              <a:spcBef>
                <a:spcPct val="0"/>
              </a:spcBef>
            </a:pPr>
            <a:r>
              <a:rPr lang="en-US" sz="3068">
                <a:solidFill>
                  <a:srgbClr val="FFFFFF"/>
                </a:solidFill>
                <a:latin typeface="Touvlo"/>
                <a:ea typeface="Touvlo"/>
                <a:cs typeface="Touvlo"/>
                <a:sym typeface="Touvlo"/>
              </a:rPr>
              <a:t>Nowadays, AI models like GPT can write tweets, and bots spread fake information. Our goal is to build a system that can check if a tweet is from a human or an AI.</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8936DA8-DD7C-CE94-666E-2F9FB7E5B1E5}"/>
              </a:ext>
            </a:extLst>
          </p:cNvPr>
          <p:cNvSpPr txBox="1"/>
          <p:nvPr/>
        </p:nvSpPr>
        <p:spPr>
          <a:xfrm>
            <a:off x="1028700" y="2190984"/>
            <a:ext cx="15659100" cy="2984278"/>
          </a:xfrm>
          <a:prstGeom prst="rect">
            <a:avLst/>
          </a:prstGeom>
        </p:spPr>
        <p:txBody>
          <a:bodyPr wrap="square" lIns="0" tIns="0" rIns="0" bIns="0" rtlCol="0" anchor="t">
            <a:spAutoFit/>
          </a:bodyPr>
          <a:lstStyle/>
          <a:p>
            <a:pPr algn="just">
              <a:lnSpc>
                <a:spcPts val="4807"/>
              </a:lnSpc>
            </a:pPr>
            <a:r>
              <a:rPr lang="en-US" sz="3434" dirty="0">
                <a:solidFill>
                  <a:srgbClr val="FFFFFF"/>
                </a:solidFill>
                <a:latin typeface="Touvlo"/>
                <a:ea typeface="Touvlo"/>
                <a:cs typeface="Touvlo"/>
                <a:sym typeface="Touvlo"/>
              </a:rPr>
              <a:t>EX  : TURNITIN AI DETECTION</a:t>
            </a:r>
          </a:p>
          <a:p>
            <a:pPr algn="just">
              <a:lnSpc>
                <a:spcPts val="4667"/>
              </a:lnSpc>
            </a:pPr>
            <a:r>
              <a:rPr lang="en-US" sz="3334" dirty="0">
                <a:solidFill>
                  <a:srgbClr val="FFFFFF"/>
                </a:solidFill>
                <a:latin typeface="Touvlo"/>
                <a:ea typeface="Touvlo"/>
                <a:cs typeface="Touvlo"/>
                <a:sym typeface="Touvlo"/>
              </a:rPr>
              <a:t>      BUILT INTO PLAGIARISM CHECKER TURNITIN.</a:t>
            </a:r>
          </a:p>
          <a:p>
            <a:pPr algn="just">
              <a:lnSpc>
                <a:spcPts val="4667"/>
              </a:lnSpc>
            </a:pPr>
            <a:r>
              <a:rPr lang="en-US" sz="3334" dirty="0">
                <a:solidFill>
                  <a:srgbClr val="FFFFFF"/>
                </a:solidFill>
                <a:latin typeface="Touvlo"/>
                <a:ea typeface="Touvlo"/>
                <a:cs typeface="Touvlo"/>
                <a:sym typeface="Touvlo"/>
              </a:rPr>
              <a:t>      TARGETS ESSAYS AND ACADEMIC WRITING.</a:t>
            </a:r>
          </a:p>
          <a:p>
            <a:pPr algn="just">
              <a:lnSpc>
                <a:spcPts val="4667"/>
              </a:lnSpc>
            </a:pPr>
            <a:r>
              <a:rPr lang="en-US" sz="3334" dirty="0">
                <a:solidFill>
                  <a:srgbClr val="FFFFFF"/>
                </a:solidFill>
                <a:latin typeface="Touvlo"/>
                <a:ea typeface="Touvlo"/>
                <a:cs typeface="Touvlo"/>
                <a:sym typeface="Touvlo"/>
              </a:rPr>
              <a:t>      SHOWS % PROBABILITY OF AI-GENERATED CONTENT</a:t>
            </a:r>
          </a:p>
          <a:p>
            <a:pPr algn="just">
              <a:lnSpc>
                <a:spcPts val="4667"/>
              </a:lnSpc>
            </a:pPr>
            <a:r>
              <a:rPr lang="en-US" sz="3334" dirty="0">
                <a:solidFill>
                  <a:srgbClr val="FFFFFF"/>
                </a:solidFill>
                <a:latin typeface="Touvlo"/>
                <a:ea typeface="Touvlo"/>
                <a:cs typeface="Touvlo"/>
                <a:sym typeface="Touvlo"/>
              </a:rPr>
              <a:t>      IT IS A MODEL WHICH DETECTS ESSAY IS MADE OF AI OR HUMAN</a:t>
            </a:r>
          </a:p>
        </p:txBody>
      </p:sp>
      <p:sp>
        <p:nvSpPr>
          <p:cNvPr id="3" name="TextBox 3">
            <a:extLst>
              <a:ext uri="{FF2B5EF4-FFF2-40B4-BE49-F238E27FC236}">
                <a16:creationId xmlns:a16="http://schemas.microsoft.com/office/drawing/2014/main" id="{AD40231C-63C4-217F-F595-FAB2083A8F34}"/>
              </a:ext>
            </a:extLst>
          </p:cNvPr>
          <p:cNvSpPr txBox="1"/>
          <p:nvPr/>
        </p:nvSpPr>
        <p:spPr>
          <a:xfrm>
            <a:off x="0" y="375157"/>
            <a:ext cx="18288000" cy="1536159"/>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Existing System</a:t>
            </a:r>
          </a:p>
        </p:txBody>
      </p:sp>
      <p:sp>
        <p:nvSpPr>
          <p:cNvPr id="4" name="TextBox 2">
            <a:extLst>
              <a:ext uri="{FF2B5EF4-FFF2-40B4-BE49-F238E27FC236}">
                <a16:creationId xmlns:a16="http://schemas.microsoft.com/office/drawing/2014/main" id="{31FB4E8B-AEEE-764B-F4AF-FD54D9B3FC7D}"/>
              </a:ext>
            </a:extLst>
          </p:cNvPr>
          <p:cNvSpPr txBox="1"/>
          <p:nvPr/>
        </p:nvSpPr>
        <p:spPr>
          <a:xfrm>
            <a:off x="1181100" y="2343384"/>
            <a:ext cx="15659100" cy="2984278"/>
          </a:xfrm>
          <a:prstGeom prst="rect">
            <a:avLst/>
          </a:prstGeom>
        </p:spPr>
        <p:txBody>
          <a:bodyPr wrap="square" lIns="0" tIns="0" rIns="0" bIns="0" rtlCol="0" anchor="t">
            <a:spAutoFit/>
          </a:bodyPr>
          <a:lstStyle/>
          <a:p>
            <a:pPr algn="just">
              <a:lnSpc>
                <a:spcPts val="4807"/>
              </a:lnSpc>
            </a:pPr>
            <a:r>
              <a:rPr lang="en-US" sz="3434" dirty="0">
                <a:solidFill>
                  <a:srgbClr val="FFFFFF"/>
                </a:solidFill>
                <a:latin typeface="Touvlo"/>
                <a:ea typeface="Touvlo"/>
                <a:cs typeface="Touvlo"/>
                <a:sym typeface="Touvlo"/>
              </a:rPr>
              <a:t>EX  : TURNITIN AI DETECTION</a:t>
            </a:r>
          </a:p>
          <a:p>
            <a:pPr algn="just">
              <a:lnSpc>
                <a:spcPts val="4667"/>
              </a:lnSpc>
            </a:pPr>
            <a:r>
              <a:rPr lang="en-US" sz="3334" dirty="0">
                <a:solidFill>
                  <a:srgbClr val="FFFFFF"/>
                </a:solidFill>
                <a:latin typeface="Touvlo"/>
                <a:ea typeface="Touvlo"/>
                <a:cs typeface="Touvlo"/>
                <a:sym typeface="Touvlo"/>
              </a:rPr>
              <a:t>      BUILT INTO PLAGIARISM CHECKER TURNITIN.</a:t>
            </a:r>
          </a:p>
          <a:p>
            <a:pPr algn="just">
              <a:lnSpc>
                <a:spcPts val="4667"/>
              </a:lnSpc>
            </a:pPr>
            <a:r>
              <a:rPr lang="en-US" sz="3334" dirty="0">
                <a:solidFill>
                  <a:srgbClr val="FFFFFF"/>
                </a:solidFill>
                <a:latin typeface="Touvlo"/>
                <a:ea typeface="Touvlo"/>
                <a:cs typeface="Touvlo"/>
                <a:sym typeface="Touvlo"/>
              </a:rPr>
              <a:t>      TARGETS ESSAYS AND ACADEMIC WRITING.</a:t>
            </a:r>
          </a:p>
          <a:p>
            <a:pPr algn="just">
              <a:lnSpc>
                <a:spcPts val="4667"/>
              </a:lnSpc>
            </a:pPr>
            <a:r>
              <a:rPr lang="en-US" sz="3334" dirty="0">
                <a:solidFill>
                  <a:srgbClr val="FFFFFF"/>
                </a:solidFill>
                <a:latin typeface="Touvlo"/>
                <a:ea typeface="Touvlo"/>
                <a:cs typeface="Touvlo"/>
                <a:sym typeface="Touvlo"/>
              </a:rPr>
              <a:t>      SHOWS % PROBABILITY OF AI-GENERATED CONTENT</a:t>
            </a:r>
          </a:p>
          <a:p>
            <a:pPr algn="just">
              <a:lnSpc>
                <a:spcPts val="4667"/>
              </a:lnSpc>
            </a:pPr>
            <a:r>
              <a:rPr lang="en-US" sz="3334" dirty="0">
                <a:solidFill>
                  <a:srgbClr val="FFFFFF"/>
                </a:solidFill>
                <a:latin typeface="Touvlo"/>
                <a:ea typeface="Touvlo"/>
                <a:cs typeface="Touvlo"/>
                <a:sym typeface="Touvlo"/>
              </a:rPr>
              <a:t>      IT IS A MODEL WHICH DETECTS ESSAY IS MADE OF AI OR HUMAN</a:t>
            </a:r>
          </a:p>
        </p:txBody>
      </p:sp>
      <p:sp>
        <p:nvSpPr>
          <p:cNvPr id="5" name="TextBox 3">
            <a:extLst>
              <a:ext uri="{FF2B5EF4-FFF2-40B4-BE49-F238E27FC236}">
                <a16:creationId xmlns:a16="http://schemas.microsoft.com/office/drawing/2014/main" id="{05A09E82-FB3B-32F6-D7CB-C75E42854542}"/>
              </a:ext>
            </a:extLst>
          </p:cNvPr>
          <p:cNvSpPr txBox="1"/>
          <p:nvPr/>
        </p:nvSpPr>
        <p:spPr>
          <a:xfrm>
            <a:off x="152400" y="527557"/>
            <a:ext cx="18288000" cy="1536159"/>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Existing System</a:t>
            </a:r>
          </a:p>
        </p:txBody>
      </p:sp>
      <p:sp>
        <p:nvSpPr>
          <p:cNvPr id="6" name="Freeform 2">
            <a:extLst>
              <a:ext uri="{FF2B5EF4-FFF2-40B4-BE49-F238E27FC236}">
                <a16:creationId xmlns:a16="http://schemas.microsoft.com/office/drawing/2014/main" id="{D0CE91E9-C69D-1C12-BF51-44701C5FCCCC}"/>
              </a:ext>
            </a:extLst>
          </p:cNvPr>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7" name="TextBox 3">
            <a:extLst>
              <a:ext uri="{FF2B5EF4-FFF2-40B4-BE49-F238E27FC236}">
                <a16:creationId xmlns:a16="http://schemas.microsoft.com/office/drawing/2014/main" id="{DC239FC6-C5E8-9811-BBD5-574164A25700}"/>
              </a:ext>
            </a:extLst>
          </p:cNvPr>
          <p:cNvSpPr txBox="1"/>
          <p:nvPr/>
        </p:nvSpPr>
        <p:spPr>
          <a:xfrm>
            <a:off x="1000991" y="2222746"/>
            <a:ext cx="16372609" cy="5319213"/>
          </a:xfrm>
          <a:prstGeom prst="rect">
            <a:avLst/>
          </a:prstGeom>
        </p:spPr>
        <p:txBody>
          <a:bodyPr wrap="square" lIns="0" tIns="0" rIns="0" bIns="0" rtlCol="0" anchor="t">
            <a:spAutoFit/>
          </a:bodyPr>
          <a:lstStyle/>
          <a:p>
            <a:pPr>
              <a:lnSpc>
                <a:spcPts val="4807"/>
              </a:lnSpc>
            </a:pPr>
            <a:r>
              <a:rPr lang="en-US" sz="3434" dirty="0">
                <a:solidFill>
                  <a:srgbClr val="FFFFFF"/>
                </a:solidFill>
                <a:latin typeface="Touvlo"/>
                <a:ea typeface="Touvlo"/>
                <a:cs typeface="Touvlo"/>
                <a:sym typeface="Touvlo"/>
              </a:rPr>
              <a:t>EX  : TURNITIN AI DETECTION</a:t>
            </a:r>
          </a:p>
          <a:p>
            <a:pPr>
              <a:lnSpc>
                <a:spcPts val="4667"/>
              </a:lnSpc>
            </a:pPr>
            <a:r>
              <a:rPr lang="en-US" sz="3334" dirty="0">
                <a:solidFill>
                  <a:srgbClr val="FFFFFF"/>
                </a:solidFill>
                <a:latin typeface="Touvlo"/>
                <a:ea typeface="Touvlo"/>
                <a:cs typeface="Touvlo"/>
                <a:sym typeface="Touvlo"/>
              </a:rPr>
              <a:t>      BUILT INTO PLAGIARISM CHECKER TURNITIN.</a:t>
            </a:r>
          </a:p>
          <a:p>
            <a:pPr>
              <a:lnSpc>
                <a:spcPts val="4667"/>
              </a:lnSpc>
            </a:pPr>
            <a:r>
              <a:rPr lang="en-US" sz="3334" dirty="0">
                <a:solidFill>
                  <a:srgbClr val="FFFFFF"/>
                </a:solidFill>
                <a:latin typeface="Touvlo"/>
                <a:ea typeface="Touvlo"/>
                <a:cs typeface="Touvlo"/>
                <a:sym typeface="Touvlo"/>
              </a:rPr>
              <a:t>      TARGETS ESSAYS AND ACADEMIC WRITING.</a:t>
            </a:r>
          </a:p>
          <a:p>
            <a:pPr>
              <a:lnSpc>
                <a:spcPts val="4667"/>
              </a:lnSpc>
            </a:pPr>
            <a:r>
              <a:rPr lang="en-US" sz="3334" dirty="0">
                <a:solidFill>
                  <a:srgbClr val="FFFFFF"/>
                </a:solidFill>
                <a:latin typeface="Touvlo"/>
                <a:ea typeface="Touvlo"/>
                <a:cs typeface="Touvlo"/>
                <a:sym typeface="Touvlo"/>
              </a:rPr>
              <a:t>      SHOWS % PROBABILITY OF AI-GENERATED CONTENT</a:t>
            </a:r>
          </a:p>
          <a:p>
            <a:pPr>
              <a:lnSpc>
                <a:spcPts val="4667"/>
              </a:lnSpc>
            </a:pPr>
            <a:r>
              <a:rPr lang="en-US" sz="3334" dirty="0">
                <a:solidFill>
                  <a:srgbClr val="FFFFFF"/>
                </a:solidFill>
                <a:latin typeface="Touvlo"/>
                <a:ea typeface="Touvlo"/>
                <a:cs typeface="Touvlo"/>
                <a:sym typeface="Touvlo"/>
              </a:rPr>
              <a:t>      IT IS A MODEL WHICH DETECTS ESSAY IS MADE OF AI OR HUMAN</a:t>
            </a:r>
          </a:p>
          <a:p>
            <a:pPr>
              <a:lnSpc>
                <a:spcPts val="4667"/>
              </a:lnSpc>
            </a:pPr>
            <a:endParaRPr lang="en-US" sz="3334" dirty="0">
              <a:solidFill>
                <a:srgbClr val="FFFFFF"/>
              </a:solidFill>
              <a:latin typeface="Touvlo"/>
              <a:ea typeface="Touvlo"/>
              <a:cs typeface="Touvlo"/>
              <a:sym typeface="Touvlo"/>
            </a:endParaRPr>
          </a:p>
          <a:p>
            <a:pPr>
              <a:lnSpc>
                <a:spcPts val="4667"/>
              </a:lnSpc>
            </a:pPr>
            <a:r>
              <a:rPr lang="en-US" sz="3334" dirty="0">
                <a:solidFill>
                  <a:srgbClr val="FFFFFF"/>
                </a:solidFill>
                <a:latin typeface="Touvlo"/>
                <a:ea typeface="Touvlo"/>
                <a:cs typeface="Touvlo"/>
                <a:sym typeface="Touvlo"/>
              </a:rPr>
              <a:t>Link  : </a:t>
            </a:r>
            <a:r>
              <a:rPr lang="en-US" sz="1000" dirty="0">
                <a:solidFill>
                  <a:srgbClr val="FFFFFF"/>
                </a:solidFill>
                <a:latin typeface="Touvlo"/>
                <a:ea typeface="Touvlo"/>
                <a:cs typeface="Touvlo"/>
                <a:sym typeface="Touvlo"/>
              </a:rPr>
              <a:t>https://www.google.com/aclk?sa=L&amp;ai=DChsSEwinj_eWldWPAxWVpGYCHXv2AYsYACICCAEQAhoCc20&amp;co=1&amp;ase=2&amp;gclid=Cj0KCQjwrJTGBhCbARIsANFBfgtaTt09QGDbNTlGA_3hE1JeujySjImbshUvWBO1mqM76TGGjM9H5VQaAlhkEALw_wcB&amp;ei=hBbFaIeeL4_G4-EPif3p-Qs&amp;cid=CAASJeRo8HXjClgiYRmUC5MGIfW9dDv4IfSF8aWpy7mAF03CCaTovr8&amp;cce=2&amp;category=acrcp_v1_32&amp;sig=AOD64_3JvtpzIulEc9zu0eeS5sbrf5K2BQ&amp;q&amp;sqi=2&amp;nis=4&amp;adurl&amp;ved=2ahUKEwiH8O2WldWPAxUP4zgGHYl-Or8Q0Qx6BAgYEAE</a:t>
            </a:r>
            <a:endParaRPr lang="en-US" sz="3334" dirty="0">
              <a:solidFill>
                <a:srgbClr val="FFFFFF"/>
              </a:solidFill>
              <a:latin typeface="Touvlo"/>
              <a:ea typeface="Touvlo"/>
              <a:cs typeface="Touvlo"/>
              <a:sym typeface="Touvlo"/>
            </a:endParaRPr>
          </a:p>
        </p:txBody>
      </p:sp>
      <p:sp>
        <p:nvSpPr>
          <p:cNvPr id="8" name="TextBox 4">
            <a:extLst>
              <a:ext uri="{FF2B5EF4-FFF2-40B4-BE49-F238E27FC236}">
                <a16:creationId xmlns:a16="http://schemas.microsoft.com/office/drawing/2014/main" id="{04402800-6289-E349-B044-1EFB5E56FF78}"/>
              </a:ext>
            </a:extLst>
          </p:cNvPr>
          <p:cNvSpPr txBox="1"/>
          <p:nvPr/>
        </p:nvSpPr>
        <p:spPr>
          <a:xfrm>
            <a:off x="-27709" y="406919"/>
            <a:ext cx="18288000" cy="1536159"/>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Existing System</a:t>
            </a:r>
          </a:p>
        </p:txBody>
      </p:sp>
    </p:spTree>
    <p:extLst>
      <p:ext uri="{BB962C8B-B14F-4D97-AF65-F5344CB8AC3E}">
        <p14:creationId xmlns:p14="http://schemas.microsoft.com/office/powerpoint/2010/main" val="298432913"/>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8C51D7C-90C1-6805-98E1-CB6146373F0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a:extLst>
              <a:ext uri="{FF2B5EF4-FFF2-40B4-BE49-F238E27FC236}">
                <a16:creationId xmlns:a16="http://schemas.microsoft.com/office/drawing/2014/main" id="{682D28EE-7F0F-5225-29BC-3AE0E186EBDC}"/>
              </a:ext>
            </a:extLst>
          </p:cNvPr>
          <p:cNvSpPr txBox="1"/>
          <p:nvPr/>
        </p:nvSpPr>
        <p:spPr>
          <a:xfrm>
            <a:off x="0" y="375157"/>
            <a:ext cx="18288000" cy="1536159"/>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Proposal System</a:t>
            </a:r>
          </a:p>
        </p:txBody>
      </p:sp>
      <p:sp>
        <p:nvSpPr>
          <p:cNvPr id="4" name="TextBox 4">
            <a:extLst>
              <a:ext uri="{FF2B5EF4-FFF2-40B4-BE49-F238E27FC236}">
                <a16:creationId xmlns:a16="http://schemas.microsoft.com/office/drawing/2014/main" id="{6A50E4BF-710B-706B-4CB8-8F674CDB1F64}"/>
              </a:ext>
            </a:extLst>
          </p:cNvPr>
          <p:cNvSpPr txBox="1"/>
          <p:nvPr/>
        </p:nvSpPr>
        <p:spPr>
          <a:xfrm>
            <a:off x="0" y="2386359"/>
            <a:ext cx="17259300" cy="1985286"/>
          </a:xfrm>
          <a:prstGeom prst="rect">
            <a:avLst/>
          </a:prstGeom>
        </p:spPr>
        <p:txBody>
          <a:bodyPr lIns="0" tIns="0" rIns="0" bIns="0" rtlCol="0" anchor="t">
            <a:spAutoFit/>
          </a:bodyPr>
          <a:lstStyle/>
          <a:p>
            <a:pPr marL="694538" lvl="1" indent="-347269" algn="just">
              <a:lnSpc>
                <a:spcPts val="3828"/>
              </a:lnSpc>
              <a:buFont typeface="Arial"/>
              <a:buChar char="•"/>
            </a:pPr>
            <a:r>
              <a:rPr lang="en-US" sz="3216">
                <a:solidFill>
                  <a:srgbClr val="FFFFFF"/>
                </a:solidFill>
                <a:latin typeface="Telegraf"/>
                <a:ea typeface="Telegraf"/>
                <a:cs typeface="Telegraf"/>
                <a:sym typeface="Telegraf"/>
              </a:rPr>
              <a:t>Input: Tweet text (+ account info).</a:t>
            </a:r>
          </a:p>
          <a:p>
            <a:pPr marL="694538" lvl="1" indent="-347269" algn="just">
              <a:lnSpc>
                <a:spcPts val="3828"/>
              </a:lnSpc>
              <a:buFont typeface="Arial"/>
              <a:buChar char="•"/>
            </a:pPr>
            <a:r>
              <a:rPr lang="en-US" sz="3216">
                <a:solidFill>
                  <a:srgbClr val="FFFFFF"/>
                </a:solidFill>
                <a:latin typeface="Telegraf"/>
                <a:ea typeface="Telegraf"/>
                <a:cs typeface="Telegraf"/>
                <a:sym typeface="Telegraf"/>
              </a:rPr>
              <a:t>Processing: TF-IDF → Logistic Regression.</a:t>
            </a:r>
          </a:p>
          <a:p>
            <a:pPr marL="694538" lvl="1" indent="-347269" algn="just">
              <a:lnSpc>
                <a:spcPts val="3828"/>
              </a:lnSpc>
              <a:buFont typeface="Arial"/>
              <a:buChar char="•"/>
            </a:pPr>
            <a:r>
              <a:rPr lang="en-US" sz="3216">
                <a:solidFill>
                  <a:srgbClr val="FFFFFF"/>
                </a:solidFill>
                <a:latin typeface="Telegraf"/>
                <a:ea typeface="Telegraf"/>
                <a:cs typeface="Telegraf"/>
                <a:sym typeface="Telegraf"/>
              </a:rPr>
              <a:t>Output: Predicts Human or Bot.</a:t>
            </a:r>
          </a:p>
          <a:p>
            <a:pPr marL="694538" lvl="1" indent="-347269" algn="just">
              <a:lnSpc>
                <a:spcPts val="3828"/>
              </a:lnSpc>
              <a:buFont typeface="Arial"/>
              <a:buChar char="•"/>
            </a:pPr>
            <a:r>
              <a:rPr lang="en-US" sz="3216">
                <a:solidFill>
                  <a:srgbClr val="FFFFFF"/>
                </a:solidFill>
                <a:latin typeface="Telegraf"/>
                <a:ea typeface="Telegraf"/>
                <a:cs typeface="Telegraf"/>
                <a:sym typeface="Telegraf"/>
              </a:rPr>
              <a:t>Special Feature: Feedback loop → adds correction → retrains → model keeps improving.</a:t>
            </a:r>
          </a:p>
        </p:txBody>
      </p:sp>
    </p:spTree>
    <p:extLst>
      <p:ext uri="{BB962C8B-B14F-4D97-AF65-F5344CB8AC3E}">
        <p14:creationId xmlns:p14="http://schemas.microsoft.com/office/powerpoint/2010/main" val="383843025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E4ADC45-FB47-663E-A8FD-9F426F827DF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a:extLst>
              <a:ext uri="{FF2B5EF4-FFF2-40B4-BE49-F238E27FC236}">
                <a16:creationId xmlns:a16="http://schemas.microsoft.com/office/drawing/2014/main" id="{CB2B750F-1E73-8070-ED64-8FC541C00A2C}"/>
              </a:ext>
            </a:extLst>
          </p:cNvPr>
          <p:cNvSpPr txBox="1"/>
          <p:nvPr/>
        </p:nvSpPr>
        <p:spPr>
          <a:xfrm>
            <a:off x="0" y="375157"/>
            <a:ext cx="18288000" cy="1536159"/>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Objectives</a:t>
            </a:r>
          </a:p>
        </p:txBody>
      </p:sp>
      <p:sp>
        <p:nvSpPr>
          <p:cNvPr id="4" name="TextBox 4">
            <a:extLst>
              <a:ext uri="{FF2B5EF4-FFF2-40B4-BE49-F238E27FC236}">
                <a16:creationId xmlns:a16="http://schemas.microsoft.com/office/drawing/2014/main" id="{9666FD63-58D8-0B0D-2BAC-E0E8E962B5EA}"/>
              </a:ext>
            </a:extLst>
          </p:cNvPr>
          <p:cNvSpPr txBox="1"/>
          <p:nvPr/>
        </p:nvSpPr>
        <p:spPr>
          <a:xfrm>
            <a:off x="1028700" y="2386359"/>
            <a:ext cx="16230600" cy="2057709"/>
          </a:xfrm>
          <a:prstGeom prst="rect">
            <a:avLst/>
          </a:prstGeom>
        </p:spPr>
        <p:txBody>
          <a:bodyPr lIns="0" tIns="0" rIns="0" bIns="0" rtlCol="0" anchor="t">
            <a:spAutoFit/>
          </a:bodyPr>
          <a:lstStyle/>
          <a:p>
            <a:pPr marL="720371" lvl="1" indent="-360185" algn="just">
              <a:lnSpc>
                <a:spcPts val="3970"/>
              </a:lnSpc>
              <a:buFont typeface="Arial"/>
              <a:buChar char="•"/>
            </a:pPr>
            <a:r>
              <a:rPr lang="en-US" sz="3336">
                <a:solidFill>
                  <a:srgbClr val="FFFFFF"/>
                </a:solidFill>
                <a:latin typeface="Telegraf"/>
                <a:ea typeface="Telegraf"/>
                <a:cs typeface="Telegraf"/>
                <a:sym typeface="Telegraf"/>
              </a:rPr>
              <a:t>The objective of this project is to create a system that can tell if a tweet was written by a human or a bot, using machine learning. The system should be easy to use, give quick predictions, and learn from its mistakes through user feedback to keep improving over time.</a:t>
            </a:r>
          </a:p>
        </p:txBody>
      </p:sp>
    </p:spTree>
    <p:extLst>
      <p:ext uri="{BB962C8B-B14F-4D97-AF65-F5344CB8AC3E}">
        <p14:creationId xmlns:p14="http://schemas.microsoft.com/office/powerpoint/2010/main" val="364652403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TextBox 3"/>
          <p:cNvSpPr txBox="1"/>
          <p:nvPr/>
        </p:nvSpPr>
        <p:spPr>
          <a:xfrm>
            <a:off x="1028700" y="942975"/>
            <a:ext cx="15415738" cy="1536183"/>
          </a:xfrm>
          <a:prstGeom prst="rect">
            <a:avLst/>
          </a:prstGeom>
        </p:spPr>
        <p:txBody>
          <a:bodyPr lIns="0" tIns="0" rIns="0" bIns="0" rtlCol="0" anchor="t">
            <a:spAutoFit/>
          </a:bodyPr>
          <a:lstStyle/>
          <a:p>
            <a:pPr algn="ctr">
              <a:lnSpc>
                <a:spcPts val="11392"/>
              </a:lnSpc>
            </a:pPr>
            <a:r>
              <a:rPr lang="en-US" sz="9573">
                <a:solidFill>
                  <a:srgbClr val="FFFFFF"/>
                </a:solidFill>
                <a:latin typeface="Telegraf"/>
                <a:ea typeface="Telegraf"/>
                <a:cs typeface="Telegraf"/>
                <a:sym typeface="Telegraf"/>
              </a:rPr>
              <a:t>Pipeline / Methodology</a:t>
            </a:r>
          </a:p>
        </p:txBody>
      </p:sp>
      <p:sp>
        <p:nvSpPr>
          <p:cNvPr id="4" name="TextBox 4"/>
          <p:cNvSpPr txBox="1"/>
          <p:nvPr/>
        </p:nvSpPr>
        <p:spPr>
          <a:xfrm>
            <a:off x="1028700" y="2689149"/>
            <a:ext cx="11849100" cy="3469948"/>
          </a:xfrm>
          <a:prstGeom prst="rect">
            <a:avLst/>
          </a:prstGeom>
        </p:spPr>
        <p:txBody>
          <a:bodyPr wrap="square" lIns="0" tIns="0" rIns="0" bIns="0" rtlCol="0" anchor="t">
            <a:spAutoFit/>
          </a:bodyPr>
          <a:lstStyle/>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Load dataset</a:t>
            </a:r>
          </a:p>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Preprocess text + encode </a:t>
            </a:r>
            <a:r>
              <a:rPr lang="en-US" sz="3268" b="1" dirty="0" err="1">
                <a:solidFill>
                  <a:srgbClr val="00FF00"/>
                </a:solidFill>
                <a:latin typeface="Touvlo Bold"/>
                <a:ea typeface="Touvlo Bold"/>
                <a:cs typeface="Touvlo Bold"/>
                <a:sym typeface="Touvlo Bold"/>
              </a:rPr>
              <a:t>account.type</a:t>
            </a:r>
            <a:endParaRPr lang="en-US" sz="3268" b="1" dirty="0">
              <a:solidFill>
                <a:srgbClr val="00FF00"/>
              </a:solidFill>
              <a:latin typeface="Touvlo Bold"/>
              <a:ea typeface="Touvlo Bold"/>
              <a:cs typeface="Touvlo Bold"/>
              <a:sym typeface="Touvlo Bold"/>
            </a:endParaRPr>
          </a:p>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TF-IDF Vectorization</a:t>
            </a:r>
          </a:p>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Combine features</a:t>
            </a:r>
          </a:p>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Train Logistic Regression model</a:t>
            </a:r>
          </a:p>
          <a:p>
            <a:pPr marL="705718" lvl="1" indent="-352859" algn="l">
              <a:lnSpc>
                <a:spcPts val="4576"/>
              </a:lnSpc>
              <a:buAutoNum type="arabicPeriod"/>
            </a:pPr>
            <a:r>
              <a:rPr lang="en-US" sz="3268" b="1" dirty="0">
                <a:solidFill>
                  <a:srgbClr val="00FF00"/>
                </a:solidFill>
                <a:latin typeface="Touvlo Bold"/>
                <a:ea typeface="Touvlo Bold"/>
                <a:cs typeface="Touvlo Bold"/>
                <a:sym typeface="Touvlo Bold"/>
              </a:rPr>
              <a:t>Evaluate results</a:t>
            </a:r>
          </a:p>
        </p:txBody>
      </p:sp>
      <p:sp>
        <p:nvSpPr>
          <p:cNvPr id="5" name="TextBox 5"/>
          <p:cNvSpPr txBox="1"/>
          <p:nvPr/>
        </p:nvSpPr>
        <p:spPr>
          <a:xfrm>
            <a:off x="1028700" y="7354311"/>
            <a:ext cx="16097331" cy="1029494"/>
          </a:xfrm>
          <a:prstGeom prst="rect">
            <a:avLst/>
          </a:prstGeom>
        </p:spPr>
        <p:txBody>
          <a:bodyPr lIns="0" tIns="0" rIns="0" bIns="0" rtlCol="0" anchor="t">
            <a:spAutoFit/>
          </a:bodyPr>
          <a:lstStyle/>
          <a:p>
            <a:pPr algn="ctr">
              <a:lnSpc>
                <a:spcPts val="4156"/>
              </a:lnSpc>
              <a:spcBef>
                <a:spcPct val="0"/>
              </a:spcBef>
            </a:pPr>
            <a:r>
              <a:rPr lang="en-US" sz="2968">
                <a:solidFill>
                  <a:srgbClr val="FFFFFF"/>
                </a:solidFill>
                <a:latin typeface="Touvlo"/>
                <a:ea typeface="Touvlo"/>
                <a:cs typeface="Touvlo"/>
                <a:sym typeface="Touvlo"/>
              </a:rPr>
              <a:t>This was our pipeline: start with data, preprocess it, apply TF-IDF, combine features, train the Logistic Regression model, and then evaluate the performance.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36A46201-7DE2-6EA5-0207-0A667067E20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22661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1021</Words>
  <Application>Microsoft Office PowerPoint</Application>
  <PresentationFormat>Custom</PresentationFormat>
  <Paragraphs>126</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Telegraf</vt:lpstr>
      <vt:lpstr>TT Octosquares Compressed</vt:lpstr>
      <vt:lpstr>Gabriola</vt:lpstr>
      <vt:lpstr>Touvlo Bold</vt:lpstr>
      <vt:lpstr>Old English Text MT</vt:lpstr>
      <vt:lpstr>STHupo</vt:lpstr>
      <vt:lpstr>Touvlo</vt:lpstr>
      <vt:lpstr>Arial</vt:lpstr>
      <vt:lpstr>Amasis MT Pro Black</vt:lpstr>
      <vt:lpstr>Telegraf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Artificial Intelligence</dc:title>
  <dc:creator>Guru Kiran</dc:creator>
  <cp:lastModifiedBy>Dhananjay K N</cp:lastModifiedBy>
  <cp:revision>25</cp:revision>
  <dcterms:created xsi:type="dcterms:W3CDTF">2006-08-16T00:00:00Z</dcterms:created>
  <dcterms:modified xsi:type="dcterms:W3CDTF">2025-09-14T16:51:19Z</dcterms:modified>
  <dc:identifier>DAGwVoivzGw</dc:identifier>
</cp:coreProperties>
</file>